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5" r:id="rId1"/>
  </p:sldMasterIdLst>
  <p:notesMasterIdLst>
    <p:notesMasterId r:id="rId45"/>
  </p:notesMasterIdLst>
  <p:sldIdLst>
    <p:sldId id="270" r:id="rId2"/>
    <p:sldId id="256" r:id="rId3"/>
    <p:sldId id="2638" r:id="rId4"/>
    <p:sldId id="2855" r:id="rId5"/>
    <p:sldId id="2708" r:id="rId6"/>
    <p:sldId id="2646" r:id="rId7"/>
    <p:sldId id="2866" r:id="rId8"/>
    <p:sldId id="2842" r:id="rId9"/>
    <p:sldId id="2836" r:id="rId10"/>
    <p:sldId id="2856" r:id="rId11"/>
    <p:sldId id="2861" r:id="rId12"/>
    <p:sldId id="2862" r:id="rId13"/>
    <p:sldId id="2859" r:id="rId14"/>
    <p:sldId id="2860" r:id="rId15"/>
    <p:sldId id="2767" r:id="rId16"/>
    <p:sldId id="1686" r:id="rId17"/>
    <p:sldId id="2786" r:id="rId18"/>
    <p:sldId id="2843" r:id="rId19"/>
    <p:sldId id="1654" r:id="rId20"/>
    <p:sldId id="2839" r:id="rId21"/>
    <p:sldId id="2857" r:id="rId22"/>
    <p:sldId id="2841" r:id="rId23"/>
    <p:sldId id="2719" r:id="rId24"/>
    <p:sldId id="2865" r:id="rId25"/>
    <p:sldId id="2774" r:id="rId26"/>
    <p:sldId id="2721" r:id="rId27"/>
    <p:sldId id="2863" r:id="rId28"/>
    <p:sldId id="2851" r:id="rId29"/>
    <p:sldId id="2672" r:id="rId30"/>
    <p:sldId id="2844" r:id="rId31"/>
    <p:sldId id="2845" r:id="rId32"/>
    <p:sldId id="2864" r:id="rId33"/>
    <p:sldId id="2846" r:id="rId34"/>
    <p:sldId id="2853" r:id="rId35"/>
    <p:sldId id="2671" r:id="rId36"/>
    <p:sldId id="2727" r:id="rId37"/>
    <p:sldId id="257" r:id="rId38"/>
    <p:sldId id="2834" r:id="rId39"/>
    <p:sldId id="649" r:id="rId40"/>
    <p:sldId id="2868" r:id="rId41"/>
    <p:sldId id="2870" r:id="rId42"/>
    <p:sldId id="2869" r:id="rId43"/>
    <p:sldId id="269" r:id="rId44"/>
  </p:sldIdLst>
  <p:sldSz cx="12192000" cy="6858000"/>
  <p:notesSz cx="68580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84"/>
    <p:restoredTop sz="94565"/>
  </p:normalViewPr>
  <p:slideViewPr>
    <p:cSldViewPr snapToGrid="0">
      <p:cViewPr>
        <p:scale>
          <a:sx n="130" d="100"/>
          <a:sy n="130" d="100"/>
        </p:scale>
        <p:origin x="40" y="-824"/>
      </p:cViewPr>
      <p:guideLst>
        <p:guide orient="horz" pos="2160"/>
        <p:guide pos="3840"/>
      </p:guideLst>
    </p:cSldViewPr>
  </p:slideViewPr>
  <p:outlineViewPr>
    <p:cViewPr>
      <p:scale>
        <a:sx n="33" d="100"/>
        <a:sy n="33" d="100"/>
      </p:scale>
      <p:origin x="0" y="-24232"/>
    </p:cViewPr>
  </p:outlineViewPr>
  <p:notesTextViewPr>
    <p:cViewPr>
      <p:scale>
        <a:sx n="1" d="1"/>
        <a:sy n="1" d="1"/>
      </p:scale>
      <p:origin x="0" y="0"/>
    </p:cViewPr>
  </p:notesTextViewPr>
  <p:sorterViewPr>
    <p:cViewPr>
      <p:scale>
        <a:sx n="167" d="100"/>
        <a:sy n="167" d="100"/>
      </p:scale>
      <p:origin x="0" y="0"/>
    </p:cViewPr>
  </p:sorterViewPr>
  <p:notesViewPr>
    <p:cSldViewPr snapToGrid="0">
      <p:cViewPr varScale="1">
        <p:scale>
          <a:sx n="100" d="100"/>
          <a:sy n="100" d="100"/>
        </p:scale>
        <p:origin x="0" y="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63550"/>
          </a:xfrm>
          <a:prstGeom prst="rect">
            <a:avLst/>
          </a:prstGeom>
          <a:noFill/>
          <a:ln>
            <a:noFill/>
          </a:ln>
        </p:spPr>
        <p:txBody>
          <a:bodyPr spcFirstLastPara="1" wrap="square" lIns="93025" tIns="46500" rIns="93025" bIns="46500" anchor="t"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63550"/>
          </a:xfrm>
          <a:prstGeom prst="rect">
            <a:avLst/>
          </a:prstGeom>
          <a:noFill/>
          <a:ln>
            <a:noFill/>
          </a:ln>
        </p:spPr>
        <p:txBody>
          <a:bodyPr spcFirstLastPara="1" wrap="square" lIns="93025" tIns="46500" rIns="93025" bIns="46500" anchor="t" anchorCtr="0"/>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416425"/>
            <a:ext cx="5486400" cy="4181475"/>
          </a:xfrm>
          <a:prstGeom prst="rect">
            <a:avLst/>
          </a:prstGeom>
          <a:noFill/>
          <a:ln>
            <a:noFill/>
          </a:ln>
        </p:spPr>
        <p:txBody>
          <a:bodyPr spcFirstLastPara="1" wrap="square" lIns="93025" tIns="46500" rIns="93025" bIns="46500" anchor="t" anchorCtr="0"/>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831263"/>
            <a:ext cx="2971800" cy="463550"/>
          </a:xfrm>
          <a:prstGeom prst="rect">
            <a:avLst/>
          </a:prstGeom>
          <a:noFill/>
          <a:ln>
            <a:noFill/>
          </a:ln>
        </p:spPr>
        <p:txBody>
          <a:bodyPr spcFirstLastPara="1" wrap="square" lIns="93025" tIns="46500" rIns="93025" bIns="46500" anchor="b" anchorCtr="0"/>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831263"/>
            <a:ext cx="2971800" cy="463550"/>
          </a:xfrm>
          <a:prstGeom prst="rect">
            <a:avLst/>
          </a:prstGeom>
          <a:noFill/>
          <a:ln>
            <a:noFill/>
          </a:ln>
        </p:spPr>
        <p:txBody>
          <a:bodyPr spcFirstLastPara="1" wrap="square" lIns="93025" tIns="46500" rIns="93025" bIns="465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791143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txBox="1">
            <a:spLocks noGrp="1"/>
          </p:cNvSpPr>
          <p:nvPr>
            <p:ph type="body" idx="1"/>
          </p:nvPr>
        </p:nvSpPr>
        <p:spPr>
          <a:xfrm>
            <a:off x="685800" y="4416425"/>
            <a:ext cx="5486400" cy="4181475"/>
          </a:xfrm>
          <a:prstGeom prst="rect">
            <a:avLst/>
          </a:prstGeom>
          <a:noFill/>
          <a:ln>
            <a:noFill/>
          </a:ln>
        </p:spPr>
        <p:txBody>
          <a:bodyPr spcFirstLastPara="1" wrap="square" lIns="93025" tIns="46500" rIns="93025" bIns="46500" anchor="t" anchorCtr="0">
            <a:noAutofit/>
          </a:bodyPr>
          <a:lstStyle/>
          <a:p>
            <a:pPr marL="0" lvl="0" indent="0" algn="l" rtl="0">
              <a:lnSpc>
                <a:spcPct val="100000"/>
              </a:lnSpc>
              <a:spcBef>
                <a:spcPts val="360"/>
              </a:spcBef>
              <a:spcAft>
                <a:spcPts val="0"/>
              </a:spcAft>
              <a:buSzPts val="1400"/>
              <a:buNone/>
            </a:pPr>
            <a:endParaRPr/>
          </a:p>
        </p:txBody>
      </p:sp>
      <p:sp>
        <p:nvSpPr>
          <p:cNvPr id="116" name="Google Shape;116;p1: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580834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dirty="0"/>
              <a:t>Note how well a sin function fits the data. Participants should observe that in  sin (</a:t>
            </a:r>
            <a:r>
              <a:rPr lang="en-US" dirty="0" err="1"/>
              <a:t>bx+c</a:t>
            </a:r>
            <a:r>
              <a:rPr lang="en-US" dirty="0"/>
              <a:t>), the  values of b and c are close across the years (they might want to check other years).  The period would be b/2π which would be 0.628/6.28 which gives a period of about 10 months – which is the k in the definition of period in the CED: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period of the function is the smallest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positive value k such that f x ( + k)= f (x) for all x in the domain.</a:t>
            </a:r>
          </a:p>
          <a:p>
            <a:endParaRPr lang="en-US" dirty="0"/>
          </a:p>
          <a:p>
            <a:r>
              <a:rPr lang="en-US" dirty="0"/>
              <a:t>Note that the amplitude seems to be decreasing over time. Ask participants to think about why this might be. (It is due to warming temperatures that enables a longer time for trees and plants to grow; they absorb CO</a:t>
            </a:r>
            <a:r>
              <a:rPr lang="en-US" baseline="-25000" dirty="0"/>
              <a:t>2</a:t>
            </a:r>
            <a:r>
              <a:rPr lang="en-US" dirty="0"/>
              <a:t> from the atmosphere.) The constant on the end; the starting amount of CO</a:t>
            </a:r>
            <a:r>
              <a:rPr lang="en-US" baseline="-25000" dirty="0"/>
              <a:t>2</a:t>
            </a:r>
            <a:r>
              <a:rPr lang="en-US" dirty="0"/>
              <a:t> in the atmosphere for the time interval, is clearly increasing.</a:t>
            </a:r>
          </a:p>
        </p:txBody>
      </p:sp>
      <p:sp>
        <p:nvSpPr>
          <p:cNvPr id="4" name="Slide Number Placeholder 3"/>
          <p:cNvSpPr>
            <a:spLocks noGrp="1"/>
          </p:cNvSpPr>
          <p:nvPr>
            <p:ph type="sldNum" sz="quarter" idx="5"/>
          </p:nvPr>
        </p:nvSpPr>
        <p:spPr/>
        <p:txBody>
          <a:bodyPr/>
          <a:lstStyle/>
          <a:p>
            <a:fld id="{713ADDCF-D6CE-DE49-A95A-7C5578744C95}" type="slidenum">
              <a:rPr lang="en-US" smtClean="0"/>
              <a:t>25</a:t>
            </a:fld>
            <a:endParaRPr lang="en-US"/>
          </a:p>
        </p:txBody>
      </p:sp>
    </p:spTree>
    <p:extLst>
      <p:ext uri="{BB962C8B-B14F-4D97-AF65-F5344CB8AC3E}">
        <p14:creationId xmlns:p14="http://schemas.microsoft.com/office/powerpoint/2010/main" val="2896170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txBox="1">
            <a:spLocks noGrp="1"/>
          </p:cNvSpPr>
          <p:nvPr>
            <p:ph type="body" idx="1"/>
          </p:nvPr>
        </p:nvSpPr>
        <p:spPr>
          <a:xfrm>
            <a:off x="685800" y="4416425"/>
            <a:ext cx="5486400" cy="4181475"/>
          </a:xfrm>
          <a:prstGeom prst="rect">
            <a:avLst/>
          </a:prstGeom>
        </p:spPr>
        <p:txBody>
          <a:bodyPr spcFirstLastPara="1" wrap="square" lIns="93025" tIns="46500" rIns="93025" bIns="46500" anchor="t" anchorCtr="0">
            <a:noAutofit/>
          </a:bodyPr>
          <a:lstStyle/>
          <a:p>
            <a:pPr marL="0" lvl="0" indent="0" algn="l" rtl="0">
              <a:spcBef>
                <a:spcPts val="360"/>
              </a:spcBef>
              <a:spcAft>
                <a:spcPts val="0"/>
              </a:spcAft>
              <a:buNone/>
            </a:pPr>
            <a:r>
              <a:rPr lang="en-US"/>
              <a:t>tom</a:t>
            </a:r>
            <a:endParaRPr/>
          </a:p>
        </p:txBody>
      </p:sp>
      <p:sp>
        <p:nvSpPr>
          <p:cNvPr id="166" name="Google Shape;166;p6: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8066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Calculator active. Could give graph and make it calculator inactive.</a:t>
            </a:r>
          </a:p>
          <a:p>
            <a:r>
              <a:rPr lang="en-US" dirty="0"/>
              <a:t>A </a:t>
            </a:r>
            <a:r>
              <a:rPr lang="en-US" dirty="0" err="1"/>
              <a:t>i</a:t>
            </a:r>
            <a:r>
              <a:rPr lang="en-US" dirty="0"/>
              <a:t>) 10</a:t>
            </a:r>
          </a:p>
          <a:p>
            <a:r>
              <a:rPr lang="en-US" dirty="0"/>
              <a:t>ii) The temperature fluctuates 20 degrees during the 24 hour period, from 70º to 90º</a:t>
            </a:r>
          </a:p>
          <a:p>
            <a:r>
              <a:rPr lang="en-US" dirty="0"/>
              <a:t>B. </a:t>
            </a:r>
            <a:r>
              <a:rPr lang="en-US" dirty="0" err="1"/>
              <a:t>i</a:t>
            </a:r>
            <a:r>
              <a:rPr lang="en-US" dirty="0"/>
              <a:t>) 1.08 or 1.082</a:t>
            </a:r>
          </a:p>
          <a:p>
            <a:r>
              <a:rPr lang="en-US" dirty="0"/>
              <a:t>ii) From t = 5.230 to t = 18.769</a:t>
            </a:r>
          </a:p>
          <a:p>
            <a:r>
              <a:rPr lang="en-US" dirty="0"/>
              <a:t>C </a:t>
            </a:r>
            <a:r>
              <a:rPr lang="en-US" dirty="0" err="1"/>
              <a:t>i</a:t>
            </a:r>
            <a:r>
              <a:rPr lang="en-US" dirty="0"/>
              <a:t>) F is positive and increasing</a:t>
            </a:r>
          </a:p>
          <a:p>
            <a:r>
              <a:rPr lang="en-US" dirty="0"/>
              <a:t>ii) The rate of change of F is increasing at a decreasing</a:t>
            </a:r>
          </a:p>
        </p:txBody>
      </p:sp>
      <p:sp>
        <p:nvSpPr>
          <p:cNvPr id="4" name="Slide Number Placeholder 3"/>
          <p:cNvSpPr>
            <a:spLocks noGrp="1"/>
          </p:cNvSpPr>
          <p:nvPr>
            <p:ph type="sldNum" sz="quarter" idx="5"/>
          </p:nvPr>
        </p:nvSpPr>
        <p:spPr/>
        <p:txBody>
          <a:bodyPr/>
          <a:lstStyle/>
          <a:p>
            <a:fld id="{E4824CEE-DC93-9840-97A0-470E5C834DC7}" type="slidenum">
              <a:rPr lang="en-US" smtClean="0"/>
              <a:t>29</a:t>
            </a:fld>
            <a:endParaRPr lang="en-US"/>
          </a:p>
        </p:txBody>
      </p:sp>
    </p:spTree>
    <p:extLst>
      <p:ext uri="{BB962C8B-B14F-4D97-AF65-F5344CB8AC3E}">
        <p14:creationId xmlns:p14="http://schemas.microsoft.com/office/powerpoint/2010/main" val="2572572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Calculator active. Could give graph and make it calculator inactive.</a:t>
            </a:r>
          </a:p>
          <a:p>
            <a:r>
              <a:rPr lang="en-US" dirty="0"/>
              <a:t>A </a:t>
            </a:r>
            <a:r>
              <a:rPr lang="en-US" dirty="0" err="1"/>
              <a:t>i</a:t>
            </a:r>
            <a:r>
              <a:rPr lang="en-US" dirty="0"/>
              <a:t>) 10</a:t>
            </a:r>
          </a:p>
          <a:p>
            <a:r>
              <a:rPr lang="en-US" dirty="0"/>
              <a:t>ii) The temperature fluctuates 20 degrees during the 24 hour period, from 70º to 90º</a:t>
            </a:r>
          </a:p>
          <a:p>
            <a:r>
              <a:rPr lang="en-US" dirty="0"/>
              <a:t>B. </a:t>
            </a:r>
            <a:r>
              <a:rPr lang="en-US" dirty="0" err="1"/>
              <a:t>i</a:t>
            </a:r>
            <a:r>
              <a:rPr lang="en-US" dirty="0"/>
              <a:t>) 1.08 or 1.082</a:t>
            </a:r>
          </a:p>
          <a:p>
            <a:r>
              <a:rPr lang="en-US" dirty="0"/>
              <a:t>ii) From t = 5.230 to t = 18.769</a:t>
            </a:r>
          </a:p>
          <a:p>
            <a:r>
              <a:rPr lang="en-US" dirty="0"/>
              <a:t>C </a:t>
            </a:r>
            <a:r>
              <a:rPr lang="en-US" dirty="0" err="1"/>
              <a:t>i</a:t>
            </a:r>
            <a:r>
              <a:rPr lang="en-US" dirty="0"/>
              <a:t>) F is positive and increasing</a:t>
            </a:r>
          </a:p>
          <a:p>
            <a:r>
              <a:rPr lang="en-US" dirty="0"/>
              <a:t>ii) The rate of change of F is increasing at a decreasing</a:t>
            </a:r>
          </a:p>
        </p:txBody>
      </p:sp>
      <p:sp>
        <p:nvSpPr>
          <p:cNvPr id="4" name="Slide Number Placeholder 3"/>
          <p:cNvSpPr>
            <a:spLocks noGrp="1"/>
          </p:cNvSpPr>
          <p:nvPr>
            <p:ph type="sldNum" sz="quarter" idx="5"/>
          </p:nvPr>
        </p:nvSpPr>
        <p:spPr/>
        <p:txBody>
          <a:bodyPr/>
          <a:lstStyle/>
          <a:p>
            <a:fld id="{E4824CEE-DC93-9840-97A0-470E5C834DC7}" type="slidenum">
              <a:rPr lang="en-US" smtClean="0"/>
              <a:t>30</a:t>
            </a:fld>
            <a:endParaRPr lang="en-US"/>
          </a:p>
        </p:txBody>
      </p:sp>
    </p:spTree>
    <p:extLst>
      <p:ext uri="{BB962C8B-B14F-4D97-AF65-F5344CB8AC3E}">
        <p14:creationId xmlns:p14="http://schemas.microsoft.com/office/powerpoint/2010/main" val="2881790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Calculator active. Could give graph and make it calculator inactive.</a:t>
            </a:r>
          </a:p>
          <a:p>
            <a:r>
              <a:rPr lang="en-US" dirty="0"/>
              <a:t>A </a:t>
            </a:r>
            <a:r>
              <a:rPr lang="en-US" dirty="0" err="1"/>
              <a:t>i</a:t>
            </a:r>
            <a:r>
              <a:rPr lang="en-US" dirty="0"/>
              <a:t>) 10</a:t>
            </a:r>
          </a:p>
          <a:p>
            <a:r>
              <a:rPr lang="en-US" dirty="0"/>
              <a:t>ii) The temperature fluctuates 20 degrees during the 24 hour period, from 70º to 90º</a:t>
            </a:r>
          </a:p>
          <a:p>
            <a:r>
              <a:rPr lang="en-US" dirty="0"/>
              <a:t>B. </a:t>
            </a:r>
            <a:r>
              <a:rPr lang="en-US" dirty="0" err="1"/>
              <a:t>i</a:t>
            </a:r>
            <a:r>
              <a:rPr lang="en-US" dirty="0"/>
              <a:t>) 1.08 or 1.082</a:t>
            </a:r>
          </a:p>
          <a:p>
            <a:r>
              <a:rPr lang="en-US" dirty="0"/>
              <a:t>ii) From t = 5.230 to t = 18.769</a:t>
            </a:r>
          </a:p>
          <a:p>
            <a:r>
              <a:rPr lang="en-US" dirty="0"/>
              <a:t>C </a:t>
            </a:r>
            <a:r>
              <a:rPr lang="en-US" dirty="0" err="1"/>
              <a:t>i</a:t>
            </a:r>
            <a:r>
              <a:rPr lang="en-US" dirty="0"/>
              <a:t>) F is positive and increasing</a:t>
            </a:r>
          </a:p>
          <a:p>
            <a:r>
              <a:rPr lang="en-US" dirty="0"/>
              <a:t>ii) The rate of change of F is increasing at a decreasing</a:t>
            </a:r>
          </a:p>
        </p:txBody>
      </p:sp>
      <p:sp>
        <p:nvSpPr>
          <p:cNvPr id="4" name="Slide Number Placeholder 3"/>
          <p:cNvSpPr>
            <a:spLocks noGrp="1"/>
          </p:cNvSpPr>
          <p:nvPr>
            <p:ph type="sldNum" sz="quarter" idx="5"/>
          </p:nvPr>
        </p:nvSpPr>
        <p:spPr/>
        <p:txBody>
          <a:bodyPr/>
          <a:lstStyle/>
          <a:p>
            <a:fld id="{E4824CEE-DC93-9840-97A0-470E5C834DC7}" type="slidenum">
              <a:rPr lang="en-US" smtClean="0"/>
              <a:t>31</a:t>
            </a:fld>
            <a:endParaRPr lang="en-US"/>
          </a:p>
        </p:txBody>
      </p:sp>
    </p:spTree>
    <p:extLst>
      <p:ext uri="{BB962C8B-B14F-4D97-AF65-F5344CB8AC3E}">
        <p14:creationId xmlns:p14="http://schemas.microsoft.com/office/powerpoint/2010/main" val="3463241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Calculator active. Could give graph and make it calculator inactive.</a:t>
            </a:r>
          </a:p>
          <a:p>
            <a:r>
              <a:rPr lang="en-US" dirty="0"/>
              <a:t>A </a:t>
            </a:r>
            <a:r>
              <a:rPr lang="en-US" dirty="0" err="1"/>
              <a:t>i</a:t>
            </a:r>
            <a:r>
              <a:rPr lang="en-US" dirty="0"/>
              <a:t>) 10</a:t>
            </a:r>
          </a:p>
          <a:p>
            <a:r>
              <a:rPr lang="en-US" dirty="0"/>
              <a:t>ii) The temperature fluctuates 20 degrees during the 24 hour period, from 70º to 90º</a:t>
            </a:r>
          </a:p>
          <a:p>
            <a:r>
              <a:rPr lang="en-US" dirty="0"/>
              <a:t>B. </a:t>
            </a:r>
            <a:r>
              <a:rPr lang="en-US" dirty="0" err="1"/>
              <a:t>i</a:t>
            </a:r>
            <a:r>
              <a:rPr lang="en-US" dirty="0"/>
              <a:t>) 1.08 or 1.082</a:t>
            </a:r>
          </a:p>
          <a:p>
            <a:r>
              <a:rPr lang="en-US" dirty="0"/>
              <a:t>ii) From t = 5.230 to t = 18.769</a:t>
            </a:r>
          </a:p>
          <a:p>
            <a:r>
              <a:rPr lang="en-US" dirty="0"/>
              <a:t>C </a:t>
            </a:r>
            <a:r>
              <a:rPr lang="en-US" dirty="0" err="1"/>
              <a:t>i</a:t>
            </a:r>
            <a:r>
              <a:rPr lang="en-US" dirty="0"/>
              <a:t>) F is positive and increasing</a:t>
            </a:r>
          </a:p>
          <a:p>
            <a:r>
              <a:rPr lang="en-US" dirty="0"/>
              <a:t>ii) The rate of change of F is increasing at a decreasing</a:t>
            </a:r>
          </a:p>
        </p:txBody>
      </p:sp>
      <p:sp>
        <p:nvSpPr>
          <p:cNvPr id="4" name="Slide Number Placeholder 3"/>
          <p:cNvSpPr>
            <a:spLocks noGrp="1"/>
          </p:cNvSpPr>
          <p:nvPr>
            <p:ph type="sldNum" sz="quarter" idx="5"/>
          </p:nvPr>
        </p:nvSpPr>
        <p:spPr/>
        <p:txBody>
          <a:bodyPr/>
          <a:lstStyle/>
          <a:p>
            <a:fld id="{E4824CEE-DC93-9840-97A0-470E5C834DC7}" type="slidenum">
              <a:rPr lang="en-US" smtClean="0"/>
              <a:t>32</a:t>
            </a:fld>
            <a:endParaRPr lang="en-US"/>
          </a:p>
        </p:txBody>
      </p:sp>
    </p:spTree>
    <p:extLst>
      <p:ext uri="{BB962C8B-B14F-4D97-AF65-F5344CB8AC3E}">
        <p14:creationId xmlns:p14="http://schemas.microsoft.com/office/powerpoint/2010/main" val="2220570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Calculator active. Could give graph and make it calculator inactive.</a:t>
            </a:r>
          </a:p>
          <a:p>
            <a:r>
              <a:rPr lang="en-US" dirty="0"/>
              <a:t>A </a:t>
            </a:r>
            <a:r>
              <a:rPr lang="en-US" dirty="0" err="1"/>
              <a:t>i</a:t>
            </a:r>
            <a:r>
              <a:rPr lang="en-US" dirty="0"/>
              <a:t>) 10</a:t>
            </a:r>
          </a:p>
          <a:p>
            <a:r>
              <a:rPr lang="en-US" dirty="0"/>
              <a:t>ii) The temperature fluctuates 20 degrees during the 24 hour period, from 70º to 90º</a:t>
            </a:r>
          </a:p>
          <a:p>
            <a:r>
              <a:rPr lang="en-US" dirty="0"/>
              <a:t>B. </a:t>
            </a:r>
            <a:r>
              <a:rPr lang="en-US" dirty="0" err="1"/>
              <a:t>i</a:t>
            </a:r>
            <a:r>
              <a:rPr lang="en-US" dirty="0"/>
              <a:t>) 1.08 or 1.082</a:t>
            </a:r>
          </a:p>
          <a:p>
            <a:r>
              <a:rPr lang="en-US" dirty="0"/>
              <a:t>ii) From t = 5.230 to t = 18.769</a:t>
            </a:r>
          </a:p>
          <a:p>
            <a:r>
              <a:rPr lang="en-US" dirty="0"/>
              <a:t>C </a:t>
            </a:r>
            <a:r>
              <a:rPr lang="en-US" dirty="0" err="1"/>
              <a:t>i</a:t>
            </a:r>
            <a:r>
              <a:rPr lang="en-US" dirty="0"/>
              <a:t>) F is positive and increasing</a:t>
            </a:r>
          </a:p>
          <a:p>
            <a:r>
              <a:rPr lang="en-US" dirty="0"/>
              <a:t>ii) The rate of change of F is increasing at a decreasing</a:t>
            </a:r>
          </a:p>
        </p:txBody>
      </p:sp>
      <p:sp>
        <p:nvSpPr>
          <p:cNvPr id="4" name="Slide Number Placeholder 3"/>
          <p:cNvSpPr>
            <a:spLocks noGrp="1"/>
          </p:cNvSpPr>
          <p:nvPr>
            <p:ph type="sldNum" sz="quarter" idx="5"/>
          </p:nvPr>
        </p:nvSpPr>
        <p:spPr/>
        <p:txBody>
          <a:bodyPr/>
          <a:lstStyle/>
          <a:p>
            <a:fld id="{E4824CEE-DC93-9840-97A0-470E5C834DC7}" type="slidenum">
              <a:rPr lang="en-US" smtClean="0"/>
              <a:t>33</a:t>
            </a:fld>
            <a:endParaRPr lang="en-US"/>
          </a:p>
        </p:txBody>
      </p:sp>
    </p:spTree>
    <p:extLst>
      <p:ext uri="{BB962C8B-B14F-4D97-AF65-F5344CB8AC3E}">
        <p14:creationId xmlns:p14="http://schemas.microsoft.com/office/powerpoint/2010/main" val="3613704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dirty="0" err="1"/>
              <a:t>i</a:t>
            </a:r>
            <a:r>
              <a:rPr lang="en-US" dirty="0"/>
              <a:t>) 8</a:t>
            </a:r>
          </a:p>
          <a:p>
            <a:r>
              <a:rPr lang="en-US" dirty="0"/>
              <a:t>ii) At a distance of r= 2.25 cm from the center of the petri dish, the density of the bacteria population in the petri dish is increasing at the rate of 8 mgs per square centimeter per centimeter.</a:t>
            </a:r>
          </a:p>
          <a:p>
            <a:r>
              <a:rPr lang="en-US" dirty="0"/>
              <a:t>B </a:t>
            </a:r>
            <a:r>
              <a:rPr lang="en-US" dirty="0" err="1"/>
              <a:t>i</a:t>
            </a:r>
            <a:r>
              <a:rPr lang="en-US" dirty="0"/>
              <a:t>) </a:t>
            </a:r>
            <a:r>
              <a:rPr lang="en-US" dirty="0" err="1"/>
              <a:t>overstimate</a:t>
            </a:r>
            <a:endParaRPr lang="en-US" dirty="0"/>
          </a:p>
          <a:p>
            <a:r>
              <a:rPr lang="en-US" dirty="0"/>
              <a:t>ii) The model predicts 6.494 at r = 2 compared to the data in the table of 6</a:t>
            </a:r>
          </a:p>
          <a:p>
            <a:r>
              <a:rPr lang="en-US" dirty="0"/>
              <a:t>Ci) Increasing at a decreasing rate</a:t>
            </a:r>
          </a:p>
          <a:p>
            <a:r>
              <a:rPr lang="en-US" dirty="0"/>
              <a:t>ii).052; could make this question, for what r is the density at a minimum? 0.352 cm</a:t>
            </a:r>
          </a:p>
        </p:txBody>
      </p:sp>
      <p:sp>
        <p:nvSpPr>
          <p:cNvPr id="4" name="Slide Number Placeholder 3"/>
          <p:cNvSpPr>
            <a:spLocks noGrp="1"/>
          </p:cNvSpPr>
          <p:nvPr>
            <p:ph type="sldNum" sz="quarter" idx="5"/>
          </p:nvPr>
        </p:nvSpPr>
        <p:spPr/>
        <p:txBody>
          <a:bodyPr/>
          <a:lstStyle/>
          <a:p>
            <a:fld id="{E4824CEE-DC93-9840-97A0-470E5C834DC7}" type="slidenum">
              <a:rPr lang="en-US" smtClean="0"/>
              <a:t>34</a:t>
            </a:fld>
            <a:endParaRPr lang="en-US"/>
          </a:p>
        </p:txBody>
      </p:sp>
    </p:spTree>
    <p:extLst>
      <p:ext uri="{BB962C8B-B14F-4D97-AF65-F5344CB8AC3E}">
        <p14:creationId xmlns:p14="http://schemas.microsoft.com/office/powerpoint/2010/main" val="2019912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dirty="0" err="1"/>
              <a:t>i</a:t>
            </a:r>
            <a:r>
              <a:rPr lang="en-US" dirty="0"/>
              <a:t>) 8</a:t>
            </a:r>
          </a:p>
          <a:p>
            <a:r>
              <a:rPr lang="en-US" dirty="0"/>
              <a:t>ii) At a distance of r= 2.25 cm from the center of the petri dish, the density of the bacteria population in the petri dish is increasing at the rate of 8 mgs per square centimeter per centimeter.</a:t>
            </a:r>
          </a:p>
          <a:p>
            <a:r>
              <a:rPr lang="en-US" dirty="0"/>
              <a:t>B </a:t>
            </a:r>
            <a:r>
              <a:rPr lang="en-US" dirty="0" err="1"/>
              <a:t>i</a:t>
            </a:r>
            <a:r>
              <a:rPr lang="en-US" dirty="0"/>
              <a:t>) </a:t>
            </a:r>
            <a:r>
              <a:rPr lang="en-US" dirty="0" err="1"/>
              <a:t>overstimate</a:t>
            </a:r>
            <a:endParaRPr lang="en-US" dirty="0"/>
          </a:p>
          <a:p>
            <a:r>
              <a:rPr lang="en-US" dirty="0"/>
              <a:t>ii) The model predicts 6.494 at r = 2 compared to the data in the table of 6</a:t>
            </a:r>
          </a:p>
          <a:p>
            <a:r>
              <a:rPr lang="en-US" dirty="0"/>
              <a:t>Ci) Increasing at a decreasing rate</a:t>
            </a:r>
          </a:p>
          <a:p>
            <a:r>
              <a:rPr lang="en-US" dirty="0"/>
              <a:t>ii).052; could make this question, for what r is the density at a minimum? 0.352 cm</a:t>
            </a:r>
          </a:p>
        </p:txBody>
      </p:sp>
      <p:sp>
        <p:nvSpPr>
          <p:cNvPr id="4" name="Slide Number Placeholder 3"/>
          <p:cNvSpPr>
            <a:spLocks noGrp="1"/>
          </p:cNvSpPr>
          <p:nvPr>
            <p:ph type="sldNum" sz="quarter" idx="5"/>
          </p:nvPr>
        </p:nvSpPr>
        <p:spPr/>
        <p:txBody>
          <a:bodyPr/>
          <a:lstStyle/>
          <a:p>
            <a:fld id="{E4824CEE-DC93-9840-97A0-470E5C834DC7}" type="slidenum">
              <a:rPr lang="en-US" smtClean="0"/>
              <a:t>35</a:t>
            </a:fld>
            <a:endParaRPr lang="en-US"/>
          </a:p>
        </p:txBody>
      </p:sp>
    </p:spTree>
    <p:extLst>
      <p:ext uri="{BB962C8B-B14F-4D97-AF65-F5344CB8AC3E}">
        <p14:creationId xmlns:p14="http://schemas.microsoft.com/office/powerpoint/2010/main" val="2703103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how to get the residuals for ii</a:t>
            </a:r>
          </a:p>
          <a:p>
            <a:r>
              <a:rPr lang="en-US" dirty="0"/>
              <a:t>A </a:t>
            </a:r>
            <a:r>
              <a:rPr lang="en-US" dirty="0" err="1"/>
              <a:t>i</a:t>
            </a:r>
            <a:r>
              <a:rPr lang="en-US" dirty="0"/>
              <a:t>) 8</a:t>
            </a:r>
          </a:p>
          <a:p>
            <a:r>
              <a:rPr lang="en-US" dirty="0"/>
              <a:t>ii) At a distance of r= 2.25 cm from the center of the petri dish, the density of the bacteria population in the petri dish is increasing at the rate of 8 mgs per square centimeter per centimeter.</a:t>
            </a:r>
          </a:p>
          <a:p>
            <a:r>
              <a:rPr lang="en-US" dirty="0"/>
              <a:t>B </a:t>
            </a:r>
            <a:r>
              <a:rPr lang="en-US" dirty="0" err="1"/>
              <a:t>i</a:t>
            </a:r>
            <a:r>
              <a:rPr lang="en-US" dirty="0"/>
              <a:t>) </a:t>
            </a:r>
            <a:r>
              <a:rPr lang="en-US" dirty="0" err="1"/>
              <a:t>overstimate</a:t>
            </a:r>
            <a:endParaRPr lang="en-US" dirty="0"/>
          </a:p>
          <a:p>
            <a:r>
              <a:rPr lang="en-US" dirty="0"/>
              <a:t>ii) The model predicts 6.494 at r = 2 compared to the data in the table of 6</a:t>
            </a:r>
          </a:p>
          <a:p>
            <a:r>
              <a:rPr lang="en-US" dirty="0"/>
              <a:t>Ci) Increasing at a decreasing rate</a:t>
            </a:r>
          </a:p>
          <a:p>
            <a:r>
              <a:rPr lang="en-US" dirty="0"/>
              <a:t>ii).052; could make this question, for what r is the density at a minimum? 0.352 cm</a:t>
            </a:r>
          </a:p>
        </p:txBody>
      </p:sp>
      <p:sp>
        <p:nvSpPr>
          <p:cNvPr id="4" name="Slide Number Placeholder 3"/>
          <p:cNvSpPr>
            <a:spLocks noGrp="1"/>
          </p:cNvSpPr>
          <p:nvPr>
            <p:ph type="sldNum" sz="quarter" idx="5"/>
          </p:nvPr>
        </p:nvSpPr>
        <p:spPr/>
        <p:txBody>
          <a:bodyPr/>
          <a:lstStyle/>
          <a:p>
            <a:fld id="{E4824CEE-DC93-9840-97A0-470E5C834DC7}" type="slidenum">
              <a:rPr lang="en-US" smtClean="0"/>
              <a:t>36</a:t>
            </a:fld>
            <a:endParaRPr lang="en-US"/>
          </a:p>
        </p:txBody>
      </p:sp>
    </p:spTree>
    <p:extLst>
      <p:ext uri="{BB962C8B-B14F-4D97-AF65-F5344CB8AC3E}">
        <p14:creationId xmlns:p14="http://schemas.microsoft.com/office/powerpoint/2010/main" val="20310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txBox="1">
            <a:spLocks noGrp="1"/>
          </p:cNvSpPr>
          <p:nvPr>
            <p:ph type="body" idx="1"/>
          </p:nvPr>
        </p:nvSpPr>
        <p:spPr>
          <a:xfrm>
            <a:off x="685800" y="4416425"/>
            <a:ext cx="5486400" cy="4181475"/>
          </a:xfrm>
          <a:prstGeom prst="rect">
            <a:avLst/>
          </a:prstGeom>
        </p:spPr>
        <p:txBody>
          <a:bodyPr spcFirstLastPara="1" wrap="square" lIns="93025" tIns="46500" rIns="93025" bIns="46500" anchor="t" anchorCtr="0">
            <a:noAutofit/>
          </a:bodyPr>
          <a:lstStyle/>
          <a:p>
            <a:pPr marL="0" lvl="0" indent="0" algn="l" rtl="0">
              <a:spcBef>
                <a:spcPts val="360"/>
              </a:spcBef>
              <a:spcAft>
                <a:spcPts val="0"/>
              </a:spcAft>
              <a:buNone/>
            </a:pPr>
            <a:r>
              <a:rPr lang="en-US" err="1"/>
              <a:t>gail</a:t>
            </a:r>
            <a:endParaRPr/>
          </a:p>
        </p:txBody>
      </p:sp>
      <p:sp>
        <p:nvSpPr>
          <p:cNvPr id="166" name="Google Shape;166;p6: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75606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4:notes"/>
          <p:cNvSpPr txBox="1"/>
          <p:nvPr/>
        </p:nvSpPr>
        <p:spPr>
          <a:xfrm>
            <a:off x="3884613" y="8831263"/>
            <a:ext cx="2971800" cy="463550"/>
          </a:xfrm>
          <a:prstGeom prst="rect">
            <a:avLst/>
          </a:prstGeom>
          <a:noFill/>
          <a:ln>
            <a:noFill/>
          </a:ln>
        </p:spPr>
        <p:txBody>
          <a:bodyPr spcFirstLastPara="1" wrap="square" lIns="93025" tIns="46500" rIns="93025" bIns="465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43</a:t>
            </a:fld>
            <a:endParaRPr sz="1200">
              <a:solidFill>
                <a:schemeClr val="dk1"/>
              </a:solidFill>
              <a:latin typeface="Arial"/>
              <a:ea typeface="Arial"/>
              <a:cs typeface="Arial"/>
              <a:sym typeface="Arial"/>
            </a:endParaRPr>
          </a:p>
        </p:txBody>
      </p:sp>
      <p:sp>
        <p:nvSpPr>
          <p:cNvPr id="253" name="Google Shape;253;p14: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4" name="Google Shape;254;p14:notes"/>
          <p:cNvSpPr txBox="1">
            <a:spLocks noGrp="1"/>
          </p:cNvSpPr>
          <p:nvPr>
            <p:ph type="body" idx="1"/>
          </p:nvPr>
        </p:nvSpPr>
        <p:spPr>
          <a:xfrm>
            <a:off x="915988" y="4416425"/>
            <a:ext cx="5026025" cy="4181475"/>
          </a:xfrm>
          <a:prstGeom prst="rect">
            <a:avLst/>
          </a:prstGeom>
          <a:noFill/>
          <a:ln>
            <a:noFill/>
          </a:ln>
        </p:spPr>
        <p:txBody>
          <a:bodyPr spcFirstLastPara="1" wrap="square" lIns="93000" tIns="46500" rIns="93000" bIns="46500" anchor="t" anchorCtr="0">
            <a:noAutofit/>
          </a:bodyPr>
          <a:lstStyle/>
          <a:p>
            <a:pPr marL="0" lvl="0" indent="0" algn="l" rtl="0">
              <a:spcBef>
                <a:spcPts val="0"/>
              </a:spcBef>
              <a:spcAft>
                <a:spcPts val="0"/>
              </a:spcAft>
              <a:buNone/>
            </a:pPr>
            <a:endParaRPr>
              <a:latin typeface="Arial"/>
              <a:ea typeface="Arial"/>
              <a:cs typeface="Arial"/>
              <a:sym typeface="Arial"/>
            </a:endParaRPr>
          </a:p>
        </p:txBody>
      </p:sp>
      <p:sp>
        <p:nvSpPr>
          <p:cNvPr id="255" name="Google Shape;255;p14:notes"/>
          <p:cNvSpPr txBox="1">
            <a:spLocks noGrp="1"/>
          </p:cNvSpPr>
          <p:nvPr>
            <p:ph type="dt" idx="10"/>
          </p:nvPr>
        </p:nvSpPr>
        <p:spPr>
          <a:xfrm>
            <a:off x="3884613" y="0"/>
            <a:ext cx="2971800" cy="463550"/>
          </a:xfrm>
          <a:prstGeom prst="rect">
            <a:avLst/>
          </a:prstGeom>
          <a:noFill/>
          <a:ln>
            <a:noFill/>
          </a:ln>
        </p:spPr>
        <p:txBody>
          <a:bodyPr spcFirstLastPara="1" wrap="square" lIns="93025" tIns="46500" rIns="93025" bIns="46500" anchor="t" anchorCtr="0">
            <a:noAutofit/>
          </a:bodyPr>
          <a:lstStyle/>
          <a:p>
            <a:pPr marL="0" lvl="0" indent="0" algn="r" rtl="0">
              <a:spcBef>
                <a:spcPts val="0"/>
              </a:spcBef>
              <a:spcAft>
                <a:spcPts val="0"/>
              </a:spcAft>
              <a:buNone/>
            </a:pPr>
            <a:r>
              <a:rPr lang="en-US" sz="1200">
                <a:solidFill>
                  <a:schemeClr val="dk1"/>
                </a:solidFill>
                <a:latin typeface="Arial"/>
                <a:ea typeface="Arial"/>
                <a:cs typeface="Arial"/>
                <a:sym typeface="Arial"/>
              </a:rPr>
              <a:t>September 28, 2015</a:t>
            </a:r>
            <a:endParaRPr/>
          </a:p>
        </p:txBody>
      </p:sp>
      <p:sp>
        <p:nvSpPr>
          <p:cNvPr id="256" name="Google Shape;256;p14:notes"/>
          <p:cNvSpPr txBox="1">
            <a:spLocks noGrp="1"/>
          </p:cNvSpPr>
          <p:nvPr>
            <p:ph type="ftr" idx="11"/>
          </p:nvPr>
        </p:nvSpPr>
        <p:spPr>
          <a:xfrm>
            <a:off x="0" y="8831263"/>
            <a:ext cx="2971800" cy="463550"/>
          </a:xfrm>
          <a:prstGeom prst="rect">
            <a:avLst/>
          </a:prstGeom>
          <a:noFill/>
          <a:ln>
            <a:noFill/>
          </a:ln>
        </p:spPr>
        <p:txBody>
          <a:bodyPr spcFirstLastPara="1" wrap="square" lIns="93025" tIns="46500" rIns="93025" bIns="46500" anchor="b" anchorCtr="0">
            <a:noAutofit/>
          </a:bodyPr>
          <a:lstStyle/>
          <a:p>
            <a:pPr marL="0" lvl="0" indent="0" algn="l" rtl="0">
              <a:spcBef>
                <a:spcPts val="0"/>
              </a:spcBef>
              <a:spcAft>
                <a:spcPts val="0"/>
              </a:spcAft>
              <a:buNone/>
            </a:pPr>
            <a:r>
              <a:rPr lang="en-US" sz="1200">
                <a:solidFill>
                  <a:schemeClr val="dk1"/>
                </a:solidFill>
                <a:latin typeface="Arial"/>
                <a:ea typeface="Arial"/>
                <a:cs typeface="Arial"/>
                <a:sym typeface="Arial"/>
              </a:rPr>
              <a:t>(c) 2015 Texas Instruments Inc.</a:t>
            </a:r>
            <a:endParaRPr/>
          </a:p>
        </p:txBody>
      </p:sp>
      <p:sp>
        <p:nvSpPr>
          <p:cNvPr id="257" name="Google Shape;257;p14:notes"/>
          <p:cNvSpPr txBox="1">
            <a:spLocks noGrp="1"/>
          </p:cNvSpPr>
          <p:nvPr>
            <p:ph type="hdr" idx="3"/>
          </p:nvPr>
        </p:nvSpPr>
        <p:spPr>
          <a:xfrm>
            <a:off x="0" y="0"/>
            <a:ext cx="2971800" cy="463550"/>
          </a:xfrm>
          <a:prstGeom prst="rect">
            <a:avLst/>
          </a:prstGeom>
          <a:noFill/>
          <a:ln>
            <a:noFill/>
          </a:ln>
        </p:spPr>
        <p:txBody>
          <a:bodyPr spcFirstLastPara="1" wrap="square" lIns="93025" tIns="46500" rIns="93025" bIns="46500" anchor="t" anchorCtr="0">
            <a:noAutofit/>
          </a:bodyPr>
          <a:lstStyle/>
          <a:p>
            <a:pPr marL="0" lvl="0" indent="0" algn="l" rtl="0">
              <a:spcBef>
                <a:spcPts val="0"/>
              </a:spcBef>
              <a:spcAft>
                <a:spcPts val="0"/>
              </a:spcAft>
              <a:buNone/>
            </a:pPr>
            <a:r>
              <a:rPr lang="en-US" sz="1200">
                <a:solidFill>
                  <a:schemeClr val="dk1"/>
                </a:solidFill>
                <a:latin typeface="Arial"/>
                <a:ea typeface="Arial"/>
                <a:cs typeface="Arial"/>
                <a:sym typeface="Arial"/>
              </a:rPr>
              <a:t>Enhancing Students' Analytical Skills with the TI-84 Plus Family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txBox="1">
            <a:spLocks noGrp="1"/>
          </p:cNvSpPr>
          <p:nvPr>
            <p:ph type="body" idx="1"/>
          </p:nvPr>
        </p:nvSpPr>
        <p:spPr>
          <a:xfrm>
            <a:off x="685800" y="4416425"/>
            <a:ext cx="5486400" cy="4181475"/>
          </a:xfrm>
          <a:prstGeom prst="rect">
            <a:avLst/>
          </a:prstGeom>
        </p:spPr>
        <p:txBody>
          <a:bodyPr spcFirstLastPara="1" wrap="square" lIns="93025" tIns="46500" rIns="93025" bIns="46500" anchor="t" anchorCtr="0">
            <a:noAutofit/>
          </a:bodyPr>
          <a:lstStyle/>
          <a:p>
            <a:pPr marL="0" lvl="0" indent="0" algn="l" rtl="0">
              <a:spcBef>
                <a:spcPts val="360"/>
              </a:spcBef>
              <a:spcAft>
                <a:spcPts val="0"/>
              </a:spcAft>
              <a:buNone/>
            </a:pPr>
            <a:r>
              <a:rPr lang="en-US"/>
              <a:t>tom</a:t>
            </a:r>
            <a:endParaRPr/>
          </a:p>
        </p:txBody>
      </p:sp>
      <p:sp>
        <p:nvSpPr>
          <p:cNvPr id="166" name="Google Shape;166;p6:notes"/>
          <p:cNvSpPr>
            <a:spLocks noGrp="1" noRot="1" noChangeAspect="1"/>
          </p:cNvSpPr>
          <p:nvPr>
            <p:ph type="sldImg" idx="2"/>
          </p:nvPr>
        </p:nvSpPr>
        <p:spPr>
          <a:xfrm>
            <a:off x="331788" y="698500"/>
            <a:ext cx="6196012"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7975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80596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20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lead participants through this on one of the devices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8497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the importance of units in understanding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02628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95945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24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45746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lstStyle>
            <a:lvl1pPr lvl="0" algn="ctr">
              <a:spcBef>
                <a:spcPts val="640"/>
              </a:spcBef>
              <a:spcAft>
                <a:spcPts val="0"/>
              </a:spcAft>
              <a:buClr>
                <a:srgbClr val="969696"/>
              </a:buClr>
              <a:buSzPts val="3200"/>
              <a:buNone/>
              <a:defRPr>
                <a:solidFill>
                  <a:srgbClr val="969696"/>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
        <p:nvSpPr>
          <p:cNvPr id="18" name="Google Shape;18;p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19" name="Google Shape;19;p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0" name="Google Shape;20;p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b="0" i="0" u="none" strike="noStrike" cap="none">
                <a:solidFill>
                  <a:srgbClr val="525252"/>
                </a:solidFill>
                <a:latin typeface="Arial"/>
                <a:ea typeface="Arial"/>
                <a:cs typeface="Arial"/>
                <a:sym typeface="Arial"/>
              </a:defRPr>
            </a:lvl1pPr>
            <a:lvl2pPr marL="0" marR="0" lvl="1" indent="0" algn="l" rtl="0">
              <a:spcBef>
                <a:spcPts val="0"/>
              </a:spcBef>
              <a:spcAft>
                <a:spcPts val="0"/>
              </a:spcAft>
              <a:buNone/>
              <a:defRPr sz="2400" b="0" i="0" u="none" strike="noStrike" cap="none">
                <a:solidFill>
                  <a:srgbClr val="525252"/>
                </a:solidFill>
                <a:latin typeface="Arial"/>
                <a:ea typeface="Arial"/>
                <a:cs typeface="Arial"/>
                <a:sym typeface="Arial"/>
              </a:defRPr>
            </a:lvl2pPr>
            <a:lvl3pPr marL="0" marR="0" lvl="2" indent="0" algn="l" rtl="0">
              <a:spcBef>
                <a:spcPts val="0"/>
              </a:spcBef>
              <a:spcAft>
                <a:spcPts val="0"/>
              </a:spcAft>
              <a:buNone/>
              <a:defRPr sz="2400" b="0" i="0" u="none" strike="noStrike" cap="none">
                <a:solidFill>
                  <a:srgbClr val="525252"/>
                </a:solidFill>
                <a:latin typeface="Arial"/>
                <a:ea typeface="Arial"/>
                <a:cs typeface="Arial"/>
                <a:sym typeface="Arial"/>
              </a:defRPr>
            </a:lvl3pPr>
            <a:lvl4pPr marL="0" marR="0" lvl="3" indent="0" algn="l" rtl="0">
              <a:spcBef>
                <a:spcPts val="0"/>
              </a:spcBef>
              <a:spcAft>
                <a:spcPts val="0"/>
              </a:spcAft>
              <a:buNone/>
              <a:defRPr sz="2400" b="0" i="0" u="none" strike="noStrike" cap="none">
                <a:solidFill>
                  <a:srgbClr val="525252"/>
                </a:solidFill>
                <a:latin typeface="Arial"/>
                <a:ea typeface="Arial"/>
                <a:cs typeface="Arial"/>
                <a:sym typeface="Arial"/>
              </a:defRPr>
            </a:lvl4pPr>
            <a:lvl5pPr marL="0" marR="0" lvl="4" indent="0" algn="l" rtl="0">
              <a:spcBef>
                <a:spcPts val="0"/>
              </a:spcBef>
              <a:spcAft>
                <a:spcPts val="0"/>
              </a:spcAft>
              <a:buNone/>
              <a:defRPr sz="2400" b="0" i="0" u="none" strike="noStrike" cap="none">
                <a:solidFill>
                  <a:srgbClr val="525252"/>
                </a:solidFill>
                <a:latin typeface="Arial"/>
                <a:ea typeface="Arial"/>
                <a:cs typeface="Arial"/>
                <a:sym typeface="Arial"/>
              </a:defRPr>
            </a:lvl5pPr>
            <a:lvl6pPr marL="0" marR="0" lvl="5" indent="0" algn="l" rtl="0">
              <a:spcBef>
                <a:spcPts val="0"/>
              </a:spcBef>
              <a:spcAft>
                <a:spcPts val="0"/>
              </a:spcAft>
              <a:buNone/>
              <a:defRPr sz="2400" b="0" i="0" u="none" strike="noStrike" cap="none">
                <a:solidFill>
                  <a:srgbClr val="525252"/>
                </a:solidFill>
                <a:latin typeface="Arial"/>
                <a:ea typeface="Arial"/>
                <a:cs typeface="Arial"/>
                <a:sym typeface="Arial"/>
              </a:defRPr>
            </a:lvl6pPr>
            <a:lvl7pPr marL="0" marR="0" lvl="6" indent="0" algn="l" rtl="0">
              <a:spcBef>
                <a:spcPts val="0"/>
              </a:spcBef>
              <a:spcAft>
                <a:spcPts val="0"/>
              </a:spcAft>
              <a:buNone/>
              <a:defRPr sz="2400" b="0" i="0" u="none" strike="noStrike" cap="none">
                <a:solidFill>
                  <a:srgbClr val="525252"/>
                </a:solidFill>
                <a:latin typeface="Arial"/>
                <a:ea typeface="Arial"/>
                <a:cs typeface="Arial"/>
                <a:sym typeface="Arial"/>
              </a:defRPr>
            </a:lvl7pPr>
            <a:lvl8pPr marL="0" marR="0" lvl="7" indent="0" algn="l" rtl="0">
              <a:spcBef>
                <a:spcPts val="0"/>
              </a:spcBef>
              <a:spcAft>
                <a:spcPts val="0"/>
              </a:spcAft>
              <a:buNone/>
              <a:defRPr sz="2400" b="0" i="0" u="none" strike="noStrike" cap="none">
                <a:solidFill>
                  <a:srgbClr val="525252"/>
                </a:solidFill>
                <a:latin typeface="Arial"/>
                <a:ea typeface="Arial"/>
                <a:cs typeface="Arial"/>
                <a:sym typeface="Arial"/>
              </a:defRPr>
            </a:lvl8pPr>
            <a:lvl9pPr marL="0" marR="0" lvl="8" indent="0" algn="l" rtl="0">
              <a:spcBef>
                <a:spcPts val="0"/>
              </a:spcBef>
              <a:spcAft>
                <a:spcPts val="0"/>
              </a:spcAft>
              <a:buNone/>
              <a:defRPr sz="2400" b="0" i="0" u="none" strike="noStrike" cap="none">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a:off x="2389717" y="4800600"/>
            <a:ext cx="7315200" cy="566738"/>
          </a:xfrm>
          <a:prstGeom prst="rect">
            <a:avLst/>
          </a:prstGeom>
          <a:noFill/>
          <a:ln>
            <a:noFill/>
          </a:ln>
        </p:spPr>
        <p:txBody>
          <a:bodyPr spcFirstLastPara="1" wrap="square" lIns="91425" tIns="45700" rIns="91425" bIns="45700" anchor="b" anchorCtr="0"/>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Merriweather Sans"/>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Merriweather Sans"/>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Merriweather Sans"/>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Merriweather Sans"/>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Merriweather Sans"/>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78" name="Google Shape;78;p12"/>
          <p:cNvSpPr txBox="1">
            <a:spLocks noGrp="1"/>
          </p:cNvSpPr>
          <p:nvPr>
            <p:ph type="body" idx="1"/>
          </p:nvPr>
        </p:nvSpPr>
        <p:spPr>
          <a:xfrm>
            <a:off x="2389717" y="5367338"/>
            <a:ext cx="7315200" cy="804862"/>
          </a:xfrm>
          <a:prstGeom prst="rect">
            <a:avLst/>
          </a:prstGeom>
          <a:noFill/>
          <a:ln>
            <a:noFill/>
          </a:ln>
        </p:spPr>
        <p:txBody>
          <a:bodyPr spcFirstLastPara="1" wrap="square" lIns="91425" tIns="45700" rIns="91425" bIns="45700" anchor="t" anchorCtr="0"/>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9" name="Google Shape;79;p1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1" name="Google Shape;81;p1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2"/>
        <p:cNvGrpSpPr/>
        <p:nvPr/>
      </p:nvGrpSpPr>
      <p:grpSpPr>
        <a:xfrm>
          <a:off x="0" y="0"/>
          <a:ext cx="0" cy="0"/>
          <a:chOff x="0" y="0"/>
          <a:chExt cx="0" cy="0"/>
        </a:xfrm>
      </p:grpSpPr>
      <p:sp>
        <p:nvSpPr>
          <p:cNvPr id="83" name="Google Shape;83;p1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3"/>
          <p:cNvSpPr txBox="1">
            <a:spLocks noGrp="1"/>
          </p:cNvSpPr>
          <p:nvPr>
            <p:ph type="body" idx="1"/>
          </p:nvPr>
        </p:nvSpPr>
        <p:spPr>
          <a:xfrm rot="5400000">
            <a:off x="4114800" y="-1905000"/>
            <a:ext cx="3962400" cy="109728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6" name="Google Shape;86;p1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7" name="Google Shape;87;p1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rot="5400000">
            <a:off x="7285038" y="1828800"/>
            <a:ext cx="5851525" cy="27432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4"/>
          <p:cNvSpPr txBox="1">
            <a:spLocks noGrp="1"/>
          </p:cNvSpPr>
          <p:nvPr>
            <p:ph type="body" idx="1"/>
          </p:nvPr>
        </p:nvSpPr>
        <p:spPr>
          <a:xfrm rot="5400000">
            <a:off x="1697039" y="-812799"/>
            <a:ext cx="5851525" cy="8026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1" name="Google Shape;91;p14"/>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92" name="Google Shape;92;p14"/>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93" name="Google Shape;93;p14"/>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5"/>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97"/>
        <p:cNvGrpSpPr/>
        <p:nvPr/>
      </p:nvGrpSpPr>
      <p:grpSpPr>
        <a:xfrm>
          <a:off x="0" y="0"/>
          <a:ext cx="0" cy="0"/>
          <a:chOff x="0" y="0"/>
          <a:chExt cx="0" cy="0"/>
        </a:xfrm>
      </p:grpSpPr>
      <p:sp>
        <p:nvSpPr>
          <p:cNvPr id="98" name="Google Shape;98;p16"/>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99" name="Google Shape;99;p16"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100" name="Google Shape;100;p16"/>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01" name="Google Shape;101;p16"/>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102" name="Google Shape;102;p16"/>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6"/>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04"/>
        <p:cNvGrpSpPr/>
        <p:nvPr/>
      </p:nvGrpSpPr>
      <p:grpSpPr>
        <a:xfrm>
          <a:off x="0" y="0"/>
          <a:ext cx="0" cy="0"/>
          <a:chOff x="0" y="0"/>
          <a:chExt cx="0" cy="0"/>
        </a:xfrm>
      </p:grpSpPr>
      <p:sp>
        <p:nvSpPr>
          <p:cNvPr id="105" name="Google Shape;105;p17"/>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7"/>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07"/>
        <p:cNvGrpSpPr/>
        <p:nvPr/>
      </p:nvGrpSpPr>
      <p:grpSpPr>
        <a:xfrm>
          <a:off x="0" y="0"/>
          <a:ext cx="0" cy="0"/>
          <a:chOff x="0" y="0"/>
          <a:chExt cx="0" cy="0"/>
        </a:xfrm>
      </p:grpSpPr>
      <p:sp>
        <p:nvSpPr>
          <p:cNvPr id="108" name="Google Shape;108;p18"/>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109" name="Google Shape;109;p18"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110" name="Google Shape;110;p18"/>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11" name="Google Shape;111;p18"/>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112" name="Google Shape;112;p18"/>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18"/>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a:extLst>
              <a:ext uri="{FF2B5EF4-FFF2-40B4-BE49-F238E27FC236}">
                <a16:creationId xmlns:a16="http://schemas.microsoft.com/office/drawing/2014/main" id="{8F9A85F3-ECAE-4945-9651-4DE6BF08D6BD}"/>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ED9351B0-2F56-7F4A-AB41-3D29A989B24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076755F-13BC-7F45-B65E-8FB3980B3619}"/>
              </a:ext>
            </a:extLst>
          </p:cNvPr>
          <p:cNvSpPr>
            <a:spLocks noGrp="1"/>
          </p:cNvSpPr>
          <p:nvPr>
            <p:ph type="sldNum" sz="quarter" idx="12"/>
          </p:nvPr>
        </p:nvSpPr>
        <p:spPr/>
        <p:txBody>
          <a:bodyPr/>
          <a:lstStyle>
            <a:lvl1pPr>
              <a:defRPr/>
            </a:lvl1pPr>
          </a:lstStyle>
          <a:p>
            <a:fld id="{906316C9-BD80-7345-945F-F30FC3DF9108}" type="slidenum">
              <a:rPr lang="en-US" altLang="en-US"/>
              <a:pPr/>
              <a:t>‹#›</a:t>
            </a:fld>
            <a:endParaRPr lang="en-US" altLang="en-US"/>
          </a:p>
        </p:txBody>
      </p:sp>
    </p:spTree>
    <p:extLst>
      <p:ext uri="{BB962C8B-B14F-4D97-AF65-F5344CB8AC3E}">
        <p14:creationId xmlns:p14="http://schemas.microsoft.com/office/powerpoint/2010/main" val="748365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609600" y="1600201"/>
            <a:ext cx="53848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4" name="Google Shape;24;p3"/>
          <p:cNvSpPr txBox="1">
            <a:spLocks noGrp="1"/>
          </p:cNvSpPr>
          <p:nvPr>
            <p:ph type="body" idx="2"/>
          </p:nvPr>
        </p:nvSpPr>
        <p:spPr>
          <a:xfrm>
            <a:off x="6197600" y="1600201"/>
            <a:ext cx="53848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5" name="Google Shape;25;p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6" name="Google Shape;26;p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b="0" i="0" u="none" strike="noStrike" cap="none">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7" name="Google Shape;27;p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b="0" i="0" u="none" strike="noStrike" cap="none">
                <a:solidFill>
                  <a:srgbClr val="525252"/>
                </a:solidFill>
                <a:latin typeface="Arial"/>
                <a:ea typeface="Arial"/>
                <a:cs typeface="Arial"/>
                <a:sym typeface="Arial"/>
              </a:defRPr>
            </a:lvl1pPr>
            <a:lvl2pPr marL="0" marR="0" lvl="1" indent="0" algn="l" rtl="0">
              <a:spcBef>
                <a:spcPts val="0"/>
              </a:spcBef>
              <a:spcAft>
                <a:spcPts val="0"/>
              </a:spcAft>
              <a:buNone/>
              <a:defRPr sz="2400" b="0" i="0" u="none" strike="noStrike" cap="none">
                <a:solidFill>
                  <a:srgbClr val="525252"/>
                </a:solidFill>
                <a:latin typeface="Arial"/>
                <a:ea typeface="Arial"/>
                <a:cs typeface="Arial"/>
                <a:sym typeface="Arial"/>
              </a:defRPr>
            </a:lvl2pPr>
            <a:lvl3pPr marL="0" marR="0" lvl="2" indent="0" algn="l" rtl="0">
              <a:spcBef>
                <a:spcPts val="0"/>
              </a:spcBef>
              <a:spcAft>
                <a:spcPts val="0"/>
              </a:spcAft>
              <a:buNone/>
              <a:defRPr sz="2400" b="0" i="0" u="none" strike="noStrike" cap="none">
                <a:solidFill>
                  <a:srgbClr val="525252"/>
                </a:solidFill>
                <a:latin typeface="Arial"/>
                <a:ea typeface="Arial"/>
                <a:cs typeface="Arial"/>
                <a:sym typeface="Arial"/>
              </a:defRPr>
            </a:lvl3pPr>
            <a:lvl4pPr marL="0" marR="0" lvl="3" indent="0" algn="l" rtl="0">
              <a:spcBef>
                <a:spcPts val="0"/>
              </a:spcBef>
              <a:spcAft>
                <a:spcPts val="0"/>
              </a:spcAft>
              <a:buNone/>
              <a:defRPr sz="2400" b="0" i="0" u="none" strike="noStrike" cap="none">
                <a:solidFill>
                  <a:srgbClr val="525252"/>
                </a:solidFill>
                <a:latin typeface="Arial"/>
                <a:ea typeface="Arial"/>
                <a:cs typeface="Arial"/>
                <a:sym typeface="Arial"/>
              </a:defRPr>
            </a:lvl4pPr>
            <a:lvl5pPr marL="0" marR="0" lvl="4" indent="0" algn="l" rtl="0">
              <a:spcBef>
                <a:spcPts val="0"/>
              </a:spcBef>
              <a:spcAft>
                <a:spcPts val="0"/>
              </a:spcAft>
              <a:buNone/>
              <a:defRPr sz="2400" b="0" i="0" u="none" strike="noStrike" cap="none">
                <a:solidFill>
                  <a:srgbClr val="525252"/>
                </a:solidFill>
                <a:latin typeface="Arial"/>
                <a:ea typeface="Arial"/>
                <a:cs typeface="Arial"/>
                <a:sym typeface="Arial"/>
              </a:defRPr>
            </a:lvl5pPr>
            <a:lvl6pPr marL="0" marR="0" lvl="5" indent="0" algn="l" rtl="0">
              <a:spcBef>
                <a:spcPts val="0"/>
              </a:spcBef>
              <a:spcAft>
                <a:spcPts val="0"/>
              </a:spcAft>
              <a:buNone/>
              <a:defRPr sz="2400" b="0" i="0" u="none" strike="noStrike" cap="none">
                <a:solidFill>
                  <a:srgbClr val="525252"/>
                </a:solidFill>
                <a:latin typeface="Arial"/>
                <a:ea typeface="Arial"/>
                <a:cs typeface="Arial"/>
                <a:sym typeface="Arial"/>
              </a:defRPr>
            </a:lvl6pPr>
            <a:lvl7pPr marL="0" marR="0" lvl="6" indent="0" algn="l" rtl="0">
              <a:spcBef>
                <a:spcPts val="0"/>
              </a:spcBef>
              <a:spcAft>
                <a:spcPts val="0"/>
              </a:spcAft>
              <a:buNone/>
              <a:defRPr sz="2400" b="0" i="0" u="none" strike="noStrike" cap="none">
                <a:solidFill>
                  <a:srgbClr val="525252"/>
                </a:solidFill>
                <a:latin typeface="Arial"/>
                <a:ea typeface="Arial"/>
                <a:cs typeface="Arial"/>
                <a:sym typeface="Arial"/>
              </a:defRPr>
            </a:lvl7pPr>
            <a:lvl8pPr marL="0" marR="0" lvl="7" indent="0" algn="l" rtl="0">
              <a:spcBef>
                <a:spcPts val="0"/>
              </a:spcBef>
              <a:spcAft>
                <a:spcPts val="0"/>
              </a:spcAft>
              <a:buNone/>
              <a:defRPr sz="2400" b="0" i="0" u="none" strike="noStrike" cap="none">
                <a:solidFill>
                  <a:srgbClr val="525252"/>
                </a:solidFill>
                <a:latin typeface="Arial"/>
                <a:ea typeface="Arial"/>
                <a:cs typeface="Arial"/>
                <a:sym typeface="Arial"/>
              </a:defRPr>
            </a:lvl8pPr>
            <a:lvl9pPr marL="0" marR="0" lvl="8" indent="0" algn="l" rtl="0">
              <a:spcBef>
                <a:spcPts val="0"/>
              </a:spcBef>
              <a:spcAft>
                <a:spcPts val="0"/>
              </a:spcAft>
              <a:buNone/>
              <a:defRPr sz="2400" b="0" i="0" u="none" strike="noStrike" cap="none">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sp>
        <p:nvSpPr>
          <p:cNvPr id="29" name="Google Shape;29;p4"/>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0" name="Google Shape;30;p4"/>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203200" y="0"/>
            <a:ext cx="11887200" cy="9906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609600" y="3048000"/>
            <a:ext cx="8839200" cy="32004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1"/>
        <p:cNvGrpSpPr/>
        <p:nvPr/>
      </p:nvGrpSpPr>
      <p:grpSpPr>
        <a:xfrm>
          <a:off x="0" y="0"/>
          <a:ext cx="0" cy="0"/>
          <a:chOff x="0" y="0"/>
          <a:chExt cx="0" cy="0"/>
        </a:xfrm>
      </p:grpSpPr>
      <p:sp>
        <p:nvSpPr>
          <p:cNvPr id="42" name="Google Shape;42;p7"/>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rgbClr val="FFFFFF"/>
              </a:solidFill>
              <a:latin typeface="Arial"/>
              <a:ea typeface="Arial"/>
              <a:cs typeface="Arial"/>
              <a:sym typeface="Arial"/>
            </a:endParaRPr>
          </a:p>
        </p:txBody>
      </p:sp>
      <p:pic>
        <p:nvPicPr>
          <p:cNvPr id="43" name="Google Shape;43;p7" descr="Plus-bkgd.png"/>
          <p:cNvPicPr preferRelativeResize="0"/>
          <p:nvPr/>
        </p:nvPicPr>
        <p:blipFill rotWithShape="1">
          <a:blip r:embed="rId2">
            <a:alphaModFix/>
          </a:blip>
          <a:srcRect/>
          <a:stretch/>
        </p:blipFill>
        <p:spPr>
          <a:xfrm>
            <a:off x="4775200" y="0"/>
            <a:ext cx="7416800" cy="5232400"/>
          </a:xfrm>
          <a:prstGeom prst="rect">
            <a:avLst/>
          </a:prstGeom>
          <a:noFill/>
          <a:ln>
            <a:noFill/>
          </a:ln>
        </p:spPr>
      </p:pic>
      <p:cxnSp>
        <p:nvCxnSpPr>
          <p:cNvPr id="44" name="Google Shape;44;p7"/>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45" name="Google Shape;45;p7"/>
          <p:cNvPicPr preferRelativeResize="0"/>
          <p:nvPr/>
        </p:nvPicPr>
        <p:blipFill rotWithShape="1">
          <a:blip r:embed="rId3">
            <a:alphaModFix/>
          </a:blip>
          <a:srcRect/>
          <a:stretch/>
        </p:blipFill>
        <p:spPr>
          <a:xfrm>
            <a:off x="9855200" y="6324600"/>
            <a:ext cx="2065867" cy="368300"/>
          </a:xfrm>
          <a:prstGeom prst="rect">
            <a:avLst/>
          </a:prstGeom>
          <a:noFill/>
          <a:ln>
            <a:noFill/>
          </a:ln>
        </p:spPr>
      </p:pic>
      <p:sp>
        <p:nvSpPr>
          <p:cNvPr id="46" name="Google Shape;46;p7"/>
          <p:cNvSpPr txBox="1">
            <a:spLocks noGrp="1"/>
          </p:cNvSpPr>
          <p:nvPr>
            <p:ph type="title"/>
          </p:nvPr>
        </p:nvSpPr>
        <p:spPr>
          <a:xfrm>
            <a:off x="203200" y="0"/>
            <a:ext cx="10972800" cy="2895600"/>
          </a:xfrm>
          <a:prstGeom prst="rect">
            <a:avLst/>
          </a:prstGeom>
          <a:noFill/>
          <a:ln>
            <a:noFill/>
          </a:ln>
        </p:spPr>
        <p:txBody>
          <a:bodyPr spcFirstLastPara="1" wrap="square" lIns="91425" tIns="0" rIns="91425" bIns="45700" anchor="t" anchorCtr="0"/>
          <a:lstStyle>
            <a:lvl1pPr lvl="0" algn="l">
              <a:spcBef>
                <a:spcPts val="0"/>
              </a:spcBef>
              <a:spcAft>
                <a:spcPts val="0"/>
              </a:spcAft>
              <a:buSzPts val="1400"/>
              <a:buNone/>
              <a:defRPr sz="72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subTitle" idx="1"/>
          </p:nvPr>
        </p:nvSpPr>
        <p:spPr>
          <a:xfrm>
            <a:off x="406400" y="2895600"/>
            <a:ext cx="8534400" cy="1752600"/>
          </a:xfrm>
          <a:prstGeom prst="rect">
            <a:avLst/>
          </a:prstGeom>
          <a:noFill/>
          <a:ln>
            <a:noFill/>
          </a:ln>
        </p:spPr>
        <p:txBody>
          <a:bodyPr spcFirstLastPara="1" wrap="square" lIns="91425" tIns="45700" rIns="91425" bIns="45700" anchor="t" anchorCtr="0"/>
          <a:lstStyle>
            <a:lvl1pPr lvl="0" algn="l">
              <a:spcBef>
                <a:spcPts val="480"/>
              </a:spcBef>
              <a:spcAft>
                <a:spcPts val="0"/>
              </a:spcAft>
              <a:buClr>
                <a:schemeClr val="dk1"/>
              </a:buClr>
              <a:buSzPts val="2400"/>
              <a:buNone/>
              <a:defRPr sz="2400">
                <a:solidFill>
                  <a:schemeClr val="dk1"/>
                </a:solidFill>
              </a:defRPr>
            </a:lvl1pPr>
            <a:lvl2pPr lvl="1" algn="ctr">
              <a:spcBef>
                <a:spcPts val="560"/>
              </a:spcBef>
              <a:spcAft>
                <a:spcPts val="0"/>
              </a:spcAft>
              <a:buClr>
                <a:srgbClr val="969696"/>
              </a:buClr>
              <a:buSzPts val="2800"/>
              <a:buNone/>
              <a:defRPr>
                <a:solidFill>
                  <a:srgbClr val="969696"/>
                </a:solidFill>
              </a:defRPr>
            </a:lvl2pPr>
            <a:lvl3pPr lvl="2" algn="ctr">
              <a:spcBef>
                <a:spcPts val="480"/>
              </a:spcBef>
              <a:spcAft>
                <a:spcPts val="0"/>
              </a:spcAft>
              <a:buClr>
                <a:srgbClr val="969696"/>
              </a:buClr>
              <a:buSzPts val="2400"/>
              <a:buNone/>
              <a:defRPr>
                <a:solidFill>
                  <a:srgbClr val="969696"/>
                </a:solidFill>
              </a:defRPr>
            </a:lvl3pPr>
            <a:lvl4pPr lvl="3" algn="ctr">
              <a:spcBef>
                <a:spcPts val="400"/>
              </a:spcBef>
              <a:spcAft>
                <a:spcPts val="0"/>
              </a:spcAft>
              <a:buClr>
                <a:srgbClr val="969696"/>
              </a:buClr>
              <a:buSzPts val="2000"/>
              <a:buNone/>
              <a:defRPr>
                <a:solidFill>
                  <a:srgbClr val="969696"/>
                </a:solidFill>
              </a:defRPr>
            </a:lvl4pPr>
            <a:lvl5pPr lvl="4" algn="ctr">
              <a:spcBef>
                <a:spcPts val="400"/>
              </a:spcBef>
              <a:spcAft>
                <a:spcPts val="0"/>
              </a:spcAft>
              <a:buClr>
                <a:srgbClr val="969696"/>
              </a:buClr>
              <a:buSzPts val="2000"/>
              <a:buNone/>
              <a:defRPr>
                <a:solidFill>
                  <a:srgbClr val="969696"/>
                </a:solidFill>
              </a:defRPr>
            </a:lvl5pPr>
            <a:lvl6pPr lvl="5" algn="ctr">
              <a:spcBef>
                <a:spcPts val="400"/>
              </a:spcBef>
              <a:spcAft>
                <a:spcPts val="0"/>
              </a:spcAft>
              <a:buClr>
                <a:srgbClr val="969696"/>
              </a:buClr>
              <a:buSzPts val="2000"/>
              <a:buNone/>
              <a:defRPr>
                <a:solidFill>
                  <a:srgbClr val="969696"/>
                </a:solidFill>
              </a:defRPr>
            </a:lvl6pPr>
            <a:lvl7pPr lvl="6" algn="ctr">
              <a:spcBef>
                <a:spcPts val="400"/>
              </a:spcBef>
              <a:spcAft>
                <a:spcPts val="0"/>
              </a:spcAft>
              <a:buClr>
                <a:srgbClr val="969696"/>
              </a:buClr>
              <a:buSzPts val="2000"/>
              <a:buNone/>
              <a:defRPr>
                <a:solidFill>
                  <a:srgbClr val="969696"/>
                </a:solidFill>
              </a:defRPr>
            </a:lvl7pPr>
            <a:lvl8pPr lvl="7" algn="ctr">
              <a:spcBef>
                <a:spcPts val="400"/>
              </a:spcBef>
              <a:spcAft>
                <a:spcPts val="0"/>
              </a:spcAft>
              <a:buClr>
                <a:srgbClr val="969696"/>
              </a:buClr>
              <a:buSzPts val="2000"/>
              <a:buNone/>
              <a:defRPr>
                <a:solidFill>
                  <a:srgbClr val="969696"/>
                </a:solidFill>
              </a:defRPr>
            </a:lvl8pPr>
            <a:lvl9pPr lvl="8" algn="ctr">
              <a:spcBef>
                <a:spcPts val="400"/>
              </a:spcBef>
              <a:spcAft>
                <a:spcPts val="0"/>
              </a:spcAft>
              <a:buClr>
                <a:srgbClr val="969696"/>
              </a:buClr>
              <a:buSzPts val="2000"/>
              <a:buNone/>
              <a:defRPr>
                <a:solidFill>
                  <a:srgbClr val="969696"/>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lstStyle>
            <a:lvl1pPr lvl="0" algn="l">
              <a:spcBef>
                <a:spcPts val="0"/>
              </a:spcBef>
              <a:spcAft>
                <a:spcPts val="0"/>
              </a:spcAft>
              <a:buSzPts val="1400"/>
              <a:buNone/>
              <a:defRPr sz="4000" b="1"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8"/>
          <p:cNvSpPr txBox="1">
            <a:spLocks noGrp="1"/>
          </p:cNvSpPr>
          <p:nvPr>
            <p:ph type="body" idx="1"/>
          </p:nvPr>
        </p:nvSpPr>
        <p:spPr>
          <a:xfrm>
            <a:off x="963084" y="2906713"/>
            <a:ext cx="10363200" cy="1500187"/>
          </a:xfrm>
          <a:prstGeom prst="rect">
            <a:avLst/>
          </a:prstGeom>
          <a:noFill/>
          <a:ln>
            <a:noFill/>
          </a:ln>
        </p:spPr>
        <p:txBody>
          <a:bodyPr spcFirstLastPara="1" wrap="square" lIns="91425" tIns="45700" rIns="91425" bIns="45700" anchor="b" anchorCtr="0"/>
          <a:lstStyle>
            <a:lvl1pPr marL="457200" lvl="0" indent="-228600" algn="l">
              <a:spcBef>
                <a:spcPts val="400"/>
              </a:spcBef>
              <a:spcAft>
                <a:spcPts val="0"/>
              </a:spcAft>
              <a:buClr>
                <a:srgbClr val="969696"/>
              </a:buClr>
              <a:buSzPts val="2000"/>
              <a:buNone/>
              <a:defRPr sz="2000">
                <a:solidFill>
                  <a:srgbClr val="969696"/>
                </a:solidFill>
              </a:defRPr>
            </a:lvl1pPr>
            <a:lvl2pPr marL="914400" lvl="1" indent="-228600" algn="l">
              <a:spcBef>
                <a:spcPts val="360"/>
              </a:spcBef>
              <a:spcAft>
                <a:spcPts val="0"/>
              </a:spcAft>
              <a:buClr>
                <a:srgbClr val="969696"/>
              </a:buClr>
              <a:buSzPts val="1800"/>
              <a:buNone/>
              <a:defRPr sz="1800">
                <a:solidFill>
                  <a:srgbClr val="969696"/>
                </a:solidFill>
              </a:defRPr>
            </a:lvl2pPr>
            <a:lvl3pPr marL="1371600" lvl="2" indent="-228600" algn="l">
              <a:spcBef>
                <a:spcPts val="320"/>
              </a:spcBef>
              <a:spcAft>
                <a:spcPts val="0"/>
              </a:spcAft>
              <a:buClr>
                <a:srgbClr val="969696"/>
              </a:buClr>
              <a:buSzPts val="1600"/>
              <a:buNone/>
              <a:defRPr sz="1600">
                <a:solidFill>
                  <a:srgbClr val="969696"/>
                </a:solidFill>
              </a:defRPr>
            </a:lvl3pPr>
            <a:lvl4pPr marL="1828800" lvl="3" indent="-228600" algn="l">
              <a:spcBef>
                <a:spcPts val="280"/>
              </a:spcBef>
              <a:spcAft>
                <a:spcPts val="0"/>
              </a:spcAft>
              <a:buClr>
                <a:srgbClr val="969696"/>
              </a:buClr>
              <a:buSzPts val="1400"/>
              <a:buNone/>
              <a:defRPr sz="1400">
                <a:solidFill>
                  <a:srgbClr val="969696"/>
                </a:solidFill>
              </a:defRPr>
            </a:lvl4pPr>
            <a:lvl5pPr marL="2286000" lvl="4" indent="-228600" algn="l">
              <a:spcBef>
                <a:spcPts val="280"/>
              </a:spcBef>
              <a:spcAft>
                <a:spcPts val="0"/>
              </a:spcAft>
              <a:buClr>
                <a:srgbClr val="969696"/>
              </a:buClr>
              <a:buSzPts val="1400"/>
              <a:buNone/>
              <a:defRPr sz="1400">
                <a:solidFill>
                  <a:srgbClr val="969696"/>
                </a:solidFill>
              </a:defRPr>
            </a:lvl5pPr>
            <a:lvl6pPr marL="2743200" lvl="5" indent="-228600" algn="l">
              <a:spcBef>
                <a:spcPts val="280"/>
              </a:spcBef>
              <a:spcAft>
                <a:spcPts val="0"/>
              </a:spcAft>
              <a:buClr>
                <a:srgbClr val="969696"/>
              </a:buClr>
              <a:buSzPts val="1400"/>
              <a:buNone/>
              <a:defRPr sz="1400">
                <a:solidFill>
                  <a:srgbClr val="969696"/>
                </a:solidFill>
              </a:defRPr>
            </a:lvl6pPr>
            <a:lvl7pPr marL="3200400" lvl="6" indent="-228600" algn="l">
              <a:spcBef>
                <a:spcPts val="280"/>
              </a:spcBef>
              <a:spcAft>
                <a:spcPts val="0"/>
              </a:spcAft>
              <a:buClr>
                <a:srgbClr val="969696"/>
              </a:buClr>
              <a:buSzPts val="1400"/>
              <a:buNone/>
              <a:defRPr sz="1400">
                <a:solidFill>
                  <a:srgbClr val="969696"/>
                </a:solidFill>
              </a:defRPr>
            </a:lvl7pPr>
            <a:lvl8pPr marL="3657600" lvl="7" indent="-228600" algn="l">
              <a:spcBef>
                <a:spcPts val="280"/>
              </a:spcBef>
              <a:spcAft>
                <a:spcPts val="0"/>
              </a:spcAft>
              <a:buClr>
                <a:srgbClr val="969696"/>
              </a:buClr>
              <a:buSzPts val="1400"/>
              <a:buNone/>
              <a:defRPr sz="1400">
                <a:solidFill>
                  <a:srgbClr val="969696"/>
                </a:solidFill>
              </a:defRPr>
            </a:lvl8pPr>
            <a:lvl9pPr marL="4114800" lvl="8" indent="-228600" algn="l">
              <a:spcBef>
                <a:spcPts val="280"/>
              </a:spcBef>
              <a:spcAft>
                <a:spcPts val="0"/>
              </a:spcAft>
              <a:buClr>
                <a:srgbClr val="969696"/>
              </a:buClr>
              <a:buSzPts val="1400"/>
              <a:buNone/>
              <a:defRPr sz="1400">
                <a:solidFill>
                  <a:srgbClr val="969696"/>
                </a:solidFill>
              </a:defRPr>
            </a:lvl9pPr>
          </a:lstStyle>
          <a:p>
            <a:endParaRPr/>
          </a:p>
        </p:txBody>
      </p:sp>
      <p:sp>
        <p:nvSpPr>
          <p:cNvPr id="51" name="Google Shape;51;p8"/>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609600" y="1535113"/>
            <a:ext cx="5386917"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7" name="Google Shape;57;p9"/>
          <p:cNvSpPr txBox="1">
            <a:spLocks noGrp="1"/>
          </p:cNvSpPr>
          <p:nvPr>
            <p:ph type="body" idx="2"/>
          </p:nvPr>
        </p:nvSpPr>
        <p:spPr>
          <a:xfrm>
            <a:off x="609600" y="2174875"/>
            <a:ext cx="5386917"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8" name="Google Shape;58;p9"/>
          <p:cNvSpPr txBox="1">
            <a:spLocks noGrp="1"/>
          </p:cNvSpPr>
          <p:nvPr>
            <p:ph type="body" idx="3"/>
          </p:nvPr>
        </p:nvSpPr>
        <p:spPr>
          <a:xfrm>
            <a:off x="6193368" y="1535113"/>
            <a:ext cx="5389033"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9" name="Google Shape;59;p9"/>
          <p:cNvSpPr txBox="1">
            <a:spLocks noGrp="1"/>
          </p:cNvSpPr>
          <p:nvPr>
            <p:ph type="body" idx="4"/>
          </p:nvPr>
        </p:nvSpPr>
        <p:spPr>
          <a:xfrm>
            <a:off x="6193368" y="2174875"/>
            <a:ext cx="5389033"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60" name="Google Shape;60;p9"/>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2" name="Google Shape;62;p9"/>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10"/>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609601" y="273050"/>
            <a:ext cx="4011084" cy="1162050"/>
          </a:xfrm>
          <a:prstGeom prst="rect">
            <a:avLst/>
          </a:prstGeom>
          <a:noFill/>
          <a:ln>
            <a:noFill/>
          </a:ln>
        </p:spPr>
        <p:txBody>
          <a:bodyPr spcFirstLastPara="1" wrap="square" lIns="91425" tIns="45700" rIns="91425" bIns="45700" anchor="b" anchorCtr="0"/>
          <a:lstStyle>
            <a:lvl1pPr lvl="0" algn="l">
              <a:spcBef>
                <a:spcPts val="0"/>
              </a:spcBef>
              <a:spcAft>
                <a:spcPts val="0"/>
              </a:spcAft>
              <a:buSzPts val="1400"/>
              <a:buNone/>
              <a:defRPr sz="2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body" idx="1"/>
          </p:nvPr>
        </p:nvSpPr>
        <p:spPr>
          <a:xfrm>
            <a:off x="4766733" y="273051"/>
            <a:ext cx="6815667" cy="5853113"/>
          </a:xfrm>
          <a:prstGeom prst="rect">
            <a:avLst/>
          </a:prstGeom>
          <a:noFill/>
          <a:ln>
            <a:noFill/>
          </a:ln>
        </p:spPr>
        <p:txBody>
          <a:bodyPr spcFirstLastPara="1" wrap="square" lIns="91425" tIns="45700" rIns="91425" bIns="45700" anchor="t" anchorCtr="0"/>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71" name="Google Shape;71;p11"/>
          <p:cNvSpPr txBox="1">
            <a:spLocks noGrp="1"/>
          </p:cNvSpPr>
          <p:nvPr>
            <p:ph type="body" idx="2"/>
          </p:nvPr>
        </p:nvSpPr>
        <p:spPr>
          <a:xfrm>
            <a:off x="609601" y="1435101"/>
            <a:ext cx="4011084" cy="4691063"/>
          </a:xfrm>
          <a:prstGeom prst="rect">
            <a:avLst/>
          </a:prstGeom>
          <a:noFill/>
          <a:ln>
            <a:noFill/>
          </a:ln>
        </p:spPr>
        <p:txBody>
          <a:bodyPr spcFirstLastPara="1" wrap="square" lIns="91425" tIns="45700" rIns="91425" bIns="45700" anchor="t" anchorCtr="0"/>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2" name="Google Shape;72;p11"/>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3" name="Google Shape;73;p11"/>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2400">
                <a:solidFill>
                  <a:srgbClr val="525252"/>
                </a:solidFill>
                <a:latin typeface="Arial"/>
                <a:ea typeface="Arial"/>
                <a:cs typeface="Arial"/>
                <a:sym typeface="Arial"/>
              </a:defRPr>
            </a:lvl1pPr>
            <a:lvl2pPr marR="0" lvl="1" algn="l" rtl="0">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spcAft>
                <a:spcPts val="0"/>
              </a:spcAft>
              <a:buNone/>
              <a:defRPr sz="2400">
                <a:solidFill>
                  <a:srgbClr val="525252"/>
                </a:solidFill>
                <a:latin typeface="Arial"/>
                <a:ea typeface="Arial"/>
                <a:cs typeface="Arial"/>
                <a:sym typeface="Arial"/>
              </a:defRPr>
            </a:lvl1pPr>
            <a:lvl2pPr marL="0" marR="0" lvl="1" indent="0" algn="l" rtl="0">
              <a:spcBef>
                <a:spcPts val="0"/>
              </a:spcBef>
              <a:spcAft>
                <a:spcPts val="0"/>
              </a:spcAft>
              <a:buNone/>
              <a:defRPr sz="2400">
                <a:solidFill>
                  <a:srgbClr val="525252"/>
                </a:solidFill>
                <a:latin typeface="Arial"/>
                <a:ea typeface="Arial"/>
                <a:cs typeface="Arial"/>
                <a:sym typeface="Arial"/>
              </a:defRPr>
            </a:lvl2pPr>
            <a:lvl3pPr marL="0" marR="0" lvl="2" indent="0" algn="l" rtl="0">
              <a:spcBef>
                <a:spcPts val="0"/>
              </a:spcBef>
              <a:spcAft>
                <a:spcPts val="0"/>
              </a:spcAft>
              <a:buNone/>
              <a:defRPr sz="2400">
                <a:solidFill>
                  <a:srgbClr val="525252"/>
                </a:solidFill>
                <a:latin typeface="Arial"/>
                <a:ea typeface="Arial"/>
                <a:cs typeface="Arial"/>
                <a:sym typeface="Arial"/>
              </a:defRPr>
            </a:lvl3pPr>
            <a:lvl4pPr marL="0" marR="0" lvl="3" indent="0" algn="l" rtl="0">
              <a:spcBef>
                <a:spcPts val="0"/>
              </a:spcBef>
              <a:spcAft>
                <a:spcPts val="0"/>
              </a:spcAft>
              <a:buNone/>
              <a:defRPr sz="2400">
                <a:solidFill>
                  <a:srgbClr val="525252"/>
                </a:solidFill>
                <a:latin typeface="Arial"/>
                <a:ea typeface="Arial"/>
                <a:cs typeface="Arial"/>
                <a:sym typeface="Arial"/>
              </a:defRPr>
            </a:lvl4pPr>
            <a:lvl5pPr marL="0" marR="0" lvl="4" indent="0" algn="l" rtl="0">
              <a:spcBef>
                <a:spcPts val="0"/>
              </a:spcBef>
              <a:spcAft>
                <a:spcPts val="0"/>
              </a:spcAft>
              <a:buNone/>
              <a:defRPr sz="2400">
                <a:solidFill>
                  <a:srgbClr val="525252"/>
                </a:solidFill>
                <a:latin typeface="Arial"/>
                <a:ea typeface="Arial"/>
                <a:cs typeface="Arial"/>
                <a:sym typeface="Arial"/>
              </a:defRPr>
            </a:lvl5pPr>
            <a:lvl6pPr marL="0" marR="0" lvl="5" indent="0" algn="l" rtl="0">
              <a:spcBef>
                <a:spcPts val="0"/>
              </a:spcBef>
              <a:spcAft>
                <a:spcPts val="0"/>
              </a:spcAft>
              <a:buNone/>
              <a:defRPr sz="2400">
                <a:solidFill>
                  <a:srgbClr val="525252"/>
                </a:solidFill>
                <a:latin typeface="Arial"/>
                <a:ea typeface="Arial"/>
                <a:cs typeface="Arial"/>
                <a:sym typeface="Arial"/>
              </a:defRPr>
            </a:lvl6pPr>
            <a:lvl7pPr marL="0" marR="0" lvl="6" indent="0" algn="l" rtl="0">
              <a:spcBef>
                <a:spcPts val="0"/>
              </a:spcBef>
              <a:spcAft>
                <a:spcPts val="0"/>
              </a:spcAft>
              <a:buNone/>
              <a:defRPr sz="2400">
                <a:solidFill>
                  <a:srgbClr val="525252"/>
                </a:solidFill>
                <a:latin typeface="Arial"/>
                <a:ea typeface="Arial"/>
                <a:cs typeface="Arial"/>
                <a:sym typeface="Arial"/>
              </a:defRPr>
            </a:lvl7pPr>
            <a:lvl8pPr marL="0" marR="0" lvl="7" indent="0" algn="l" rtl="0">
              <a:spcBef>
                <a:spcPts val="0"/>
              </a:spcBef>
              <a:spcAft>
                <a:spcPts val="0"/>
              </a:spcAft>
              <a:buNone/>
              <a:defRPr sz="2400">
                <a:solidFill>
                  <a:srgbClr val="525252"/>
                </a:solidFill>
                <a:latin typeface="Arial"/>
                <a:ea typeface="Arial"/>
                <a:cs typeface="Arial"/>
                <a:sym typeface="Arial"/>
              </a:defRPr>
            </a:lvl8pPr>
            <a:lvl9pPr marL="0" marR="0" lvl="8" indent="0" algn="l" rtl="0">
              <a:spcBef>
                <a:spcPts val="0"/>
              </a:spcBef>
              <a:spcAft>
                <a:spcPts val="0"/>
              </a:spcAft>
              <a:buNone/>
              <a:defRPr sz="2400">
                <a:solidFill>
                  <a:srgbClr val="525252"/>
                </a:solidFill>
                <a:latin typeface="Arial"/>
                <a:ea typeface="Arial"/>
                <a:cs typeface="Arial"/>
                <a:sym typeface="Arial"/>
              </a:defRPr>
            </a:lvl9pPr>
          </a:lstStyle>
          <a:p>
            <a:fld id="{00000000-1234-1234-1234-1234123412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4400" b="0" i="0" u="none" strike="noStrike" cap="none">
                <a:solidFill>
                  <a:schemeClr val="accent1"/>
                </a:solidFill>
                <a:latin typeface="Arial"/>
                <a:ea typeface="Arial"/>
                <a:cs typeface="Arial"/>
                <a:sym typeface="Arial"/>
              </a:defRPr>
            </a:lvl1pPr>
            <a:lvl2pPr marR="0" lvl="1" algn="l" rtl="0">
              <a:spcBef>
                <a:spcPts val="0"/>
              </a:spcBef>
              <a:spcAft>
                <a:spcPts val="0"/>
              </a:spcAft>
              <a:buSzPts val="1400"/>
              <a:buNone/>
              <a:defRPr sz="4400" b="0" i="0" u="none" strike="noStrike" cap="none">
                <a:solidFill>
                  <a:schemeClr val="accent1"/>
                </a:solidFill>
                <a:latin typeface="Arial"/>
                <a:ea typeface="Arial"/>
                <a:cs typeface="Arial"/>
                <a:sym typeface="Arial"/>
              </a:defRPr>
            </a:lvl2pPr>
            <a:lvl3pPr marR="0" lvl="2" algn="l" rtl="0">
              <a:spcBef>
                <a:spcPts val="0"/>
              </a:spcBef>
              <a:spcAft>
                <a:spcPts val="0"/>
              </a:spcAft>
              <a:buSzPts val="1400"/>
              <a:buNone/>
              <a:defRPr sz="4400" b="0" i="0" u="none" strike="noStrike" cap="none">
                <a:solidFill>
                  <a:schemeClr val="accent1"/>
                </a:solidFill>
                <a:latin typeface="Arial"/>
                <a:ea typeface="Arial"/>
                <a:cs typeface="Arial"/>
                <a:sym typeface="Arial"/>
              </a:defRPr>
            </a:lvl3pPr>
            <a:lvl4pPr marR="0" lvl="3" algn="l" rtl="0">
              <a:spcBef>
                <a:spcPts val="0"/>
              </a:spcBef>
              <a:spcAft>
                <a:spcPts val="0"/>
              </a:spcAft>
              <a:buSzPts val="1400"/>
              <a:buNone/>
              <a:defRPr sz="4400" b="0" i="0" u="none" strike="noStrike" cap="none">
                <a:solidFill>
                  <a:schemeClr val="accent1"/>
                </a:solidFill>
                <a:latin typeface="Arial"/>
                <a:ea typeface="Arial"/>
                <a:cs typeface="Arial"/>
                <a:sym typeface="Arial"/>
              </a:defRPr>
            </a:lvl4pPr>
            <a:lvl5pPr marR="0" lvl="4" algn="l" rtl="0">
              <a:spcBef>
                <a:spcPts val="0"/>
              </a:spcBef>
              <a:spcAft>
                <a:spcPts val="0"/>
              </a:spcAft>
              <a:buSzPts val="1400"/>
              <a:buNone/>
              <a:defRPr sz="4400" b="0" i="0" u="none" strike="noStrike" cap="none">
                <a:solidFill>
                  <a:schemeClr val="accent1"/>
                </a:solidFill>
                <a:latin typeface="Arial"/>
                <a:ea typeface="Arial"/>
                <a:cs typeface="Arial"/>
                <a:sym typeface="Arial"/>
              </a:defRPr>
            </a:lvl5pPr>
            <a:lvl6pPr marR="0" lvl="5" algn="l" rtl="0">
              <a:spcBef>
                <a:spcPts val="0"/>
              </a:spcBef>
              <a:spcAft>
                <a:spcPts val="0"/>
              </a:spcAft>
              <a:buSzPts val="1400"/>
              <a:buNone/>
              <a:defRPr sz="4400" b="0" i="0" u="none" strike="noStrike" cap="none">
                <a:solidFill>
                  <a:schemeClr val="accent1"/>
                </a:solidFill>
                <a:latin typeface="Arial"/>
                <a:ea typeface="Arial"/>
                <a:cs typeface="Arial"/>
                <a:sym typeface="Arial"/>
              </a:defRPr>
            </a:lvl6pPr>
            <a:lvl7pPr marR="0" lvl="6" algn="l" rtl="0">
              <a:spcBef>
                <a:spcPts val="0"/>
              </a:spcBef>
              <a:spcAft>
                <a:spcPts val="0"/>
              </a:spcAft>
              <a:buSzPts val="1400"/>
              <a:buNone/>
              <a:defRPr sz="4400" b="0" i="0" u="none" strike="noStrike" cap="none">
                <a:solidFill>
                  <a:schemeClr val="accent1"/>
                </a:solidFill>
                <a:latin typeface="Arial"/>
                <a:ea typeface="Arial"/>
                <a:cs typeface="Arial"/>
                <a:sym typeface="Arial"/>
              </a:defRPr>
            </a:lvl7pPr>
            <a:lvl8pPr marR="0" lvl="7" algn="l" rtl="0">
              <a:spcBef>
                <a:spcPts val="0"/>
              </a:spcBef>
              <a:spcAft>
                <a:spcPts val="0"/>
              </a:spcAft>
              <a:buSzPts val="1400"/>
              <a:buNone/>
              <a:defRPr sz="4400" b="0" i="0" u="none" strike="noStrike" cap="none">
                <a:solidFill>
                  <a:schemeClr val="accent1"/>
                </a:solidFill>
                <a:latin typeface="Arial"/>
                <a:ea typeface="Arial"/>
                <a:cs typeface="Arial"/>
                <a:sym typeface="Arial"/>
              </a:defRPr>
            </a:lvl8pPr>
            <a:lvl9pPr marR="0" lvl="8" algn="l" rtl="0">
              <a:spcBef>
                <a:spcPts val="0"/>
              </a:spcBef>
              <a:spcAft>
                <a:spcPts val="0"/>
              </a:spcAft>
              <a:buSzPts val="1400"/>
              <a:buNone/>
              <a:defRPr sz="4400" b="0" i="0" u="none" strike="noStrike" cap="none">
                <a:solidFill>
                  <a:schemeClr val="accent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609600" y="1600200"/>
            <a:ext cx="10972800" cy="39624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Merriweather Sans"/>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Merriweather Sans"/>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Merriweather Sans"/>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12" name="Google Shape;12;p1"/>
          <p:cNvCxnSpPr/>
          <p:nvPr/>
        </p:nvCxnSpPr>
        <p:spPr>
          <a:xfrm>
            <a:off x="0" y="6477000"/>
            <a:ext cx="9652000" cy="0"/>
          </a:xfrm>
          <a:prstGeom prst="straightConnector1">
            <a:avLst/>
          </a:prstGeom>
          <a:noFill/>
          <a:ln w="38100" cap="flat" cmpd="sng">
            <a:solidFill>
              <a:schemeClr val="accent1"/>
            </a:solidFill>
            <a:prstDash val="solid"/>
            <a:round/>
            <a:headEnd type="none" w="sm" len="sm"/>
            <a:tailEnd type="none" w="sm" len="sm"/>
          </a:ln>
        </p:spPr>
      </p:cxnSp>
      <p:pic>
        <p:nvPicPr>
          <p:cNvPr id="13" name="Google Shape;13;p1"/>
          <p:cNvPicPr preferRelativeResize="0"/>
          <p:nvPr/>
        </p:nvPicPr>
        <p:blipFill rotWithShape="1">
          <a:blip r:embed="rId19">
            <a:alphaModFix/>
          </a:blip>
          <a:srcRect/>
          <a:stretch/>
        </p:blipFill>
        <p:spPr>
          <a:xfrm>
            <a:off x="9855200" y="6324600"/>
            <a:ext cx="2065867" cy="368300"/>
          </a:xfrm>
          <a:prstGeom prst="rect">
            <a:avLst/>
          </a:prstGeom>
          <a:noFill/>
          <a:ln>
            <a:noFill/>
          </a:ln>
        </p:spPr>
      </p:pic>
      <p:sp>
        <p:nvSpPr>
          <p:cNvPr id="14" name="Google Shape;14;p1"/>
          <p:cNvSpPr txBox="1"/>
          <p:nvPr/>
        </p:nvSpPr>
        <p:spPr>
          <a:xfrm>
            <a:off x="46567" y="6494464"/>
            <a:ext cx="711200" cy="27622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en-US" sz="1200" b="0" i="0" u="none" strike="noStrike" cap="none">
                <a:solidFill>
                  <a:srgbClr val="E6E2E4"/>
                </a:solidFill>
                <a:latin typeface="Arial"/>
                <a:ea typeface="Arial"/>
                <a:cs typeface="Arial"/>
                <a:sym typeface="Arial"/>
              </a:rPr>
              <a:pPr marL="0" marR="0" lvl="0" indent="0" algn="l" rtl="0">
                <a:spcBef>
                  <a:spcPts val="0"/>
                </a:spcBef>
                <a:spcAft>
                  <a:spcPts val="0"/>
                </a:spcAft>
                <a:buNone/>
              </a:pPr>
              <a:t>‹#›</a:t>
            </a:fld>
            <a:endParaRPr sz="1200" b="0" i="0" u="none" strike="noStrike" cap="none">
              <a:solidFill>
                <a:srgbClr val="E6E2E4"/>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6.png"/><Relationship Id="rId3" Type="http://schemas.openxmlformats.org/officeDocument/2006/relationships/image" Target="file:////var/folders/33/0qh5n8ls05bc6505cjvp5gj00000gn/T/TI-Nspire-CE-CAS_5466194281432636207/screenshot0.png" TargetMode="External"/><Relationship Id="rId7" Type="http://schemas.openxmlformats.org/officeDocument/2006/relationships/image" Target="../media/image35.png"/><Relationship Id="rId12" Type="http://schemas.openxmlformats.org/officeDocument/2006/relationships/image" Target="../media/image45.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2.png"/><Relationship Id="rId7" Type="http://schemas.openxmlformats.org/officeDocument/2006/relationships/image" Target="file:////var/folders/33/0qh5n8ls05bc6505cjvp5gj00000gn/T/TI-Nspire-CE-CAS_4041157251723455266/screenshot0.png" TargetMode="External"/><Relationship Id="rId2" Type="http://schemas.openxmlformats.org/officeDocument/2006/relationships/image" Target="../media/image51.png"/><Relationship Id="rId1" Type="http://schemas.openxmlformats.org/officeDocument/2006/relationships/slideLayout" Target="../slideLayouts/slideLayout1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file:////var/folders/33/0qh5n8ls05bc6505cjvp5gj00000gn/T/TI-Nspire-CE-CAS_9619092230613589169/screenshot0.p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file:////var/folders/33/0qh5n8ls05bc6505cjvp5gj00000gn/T/TI-Nspire-CE-CAS_9619092230613589169/screenshot0.png" TargetMode="External"/><Relationship Id="rId7" Type="http://schemas.openxmlformats.org/officeDocument/2006/relationships/image" Target="../media/image65.png"/><Relationship Id="rId2" Type="http://schemas.openxmlformats.org/officeDocument/2006/relationships/image" Target="../media/image61.png"/><Relationship Id="rId1" Type="http://schemas.openxmlformats.org/officeDocument/2006/relationships/slideLayout" Target="../slideLayouts/slideLayout1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0.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540.png"/></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73.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81.png"/><Relationship Id="rId4" Type="http://schemas.openxmlformats.org/officeDocument/2006/relationships/image" Target="../media/image78.png"/></Relationships>
</file>

<file path=ppt/slides/_rels/slide3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file:////var/folders/zv/n9zv59zh8xj6d8006s7h8h600000gq/T/TI-Nspire-CE-CAS_2677431594216417253/screenshot0.png" TargetMode="External"/><Relationship Id="rId2" Type="http://schemas.openxmlformats.org/officeDocument/2006/relationships/image" Target="../media/image83.png"/><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66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apcentral.collegeboard.org/media/pdf/ap-precalculus-course-and-exam-description.pdf"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23.png"/><Relationship Id="rId1" Type="http://schemas.openxmlformats.org/officeDocument/2006/relationships/slideLayout" Target="../slideLayouts/slideLayout17.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26.png"/><Relationship Id="rId7" Type="http://schemas.openxmlformats.org/officeDocument/2006/relationships/image" Target="../media/image180.png"/><Relationship Id="rId2" Type="http://schemas.openxmlformats.org/officeDocument/2006/relationships/image" Target="../media/image25.png"/><Relationship Id="rId1" Type="http://schemas.openxmlformats.org/officeDocument/2006/relationships/slideLayout" Target="../slideLayouts/slideLayout17.xml"/><Relationship Id="rId6" Type="http://schemas.openxmlformats.org/officeDocument/2006/relationships/image" Target="../media/image170.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19"/>
          <p:cNvPicPr preferRelativeResize="0"/>
          <p:nvPr/>
        </p:nvPicPr>
        <p:blipFill rotWithShape="1">
          <a:blip r:embed="rId3">
            <a:alphaModFix/>
          </a:blip>
          <a:srcRect/>
          <a:stretch/>
        </p:blipFill>
        <p:spPr>
          <a:xfrm>
            <a:off x="1952626" y="404664"/>
            <a:ext cx="4284663" cy="1490662"/>
          </a:xfrm>
          <a:prstGeom prst="rect">
            <a:avLst/>
          </a:prstGeom>
          <a:noFill/>
          <a:ln>
            <a:noFill/>
          </a:ln>
        </p:spPr>
      </p:pic>
      <p:sp>
        <p:nvSpPr>
          <p:cNvPr id="119" name="Google Shape;119;p19"/>
          <p:cNvSpPr txBox="1"/>
          <p:nvPr/>
        </p:nvSpPr>
        <p:spPr>
          <a:xfrm>
            <a:off x="1952626" y="1895326"/>
            <a:ext cx="7959725" cy="3960416"/>
          </a:xfrm>
          <a:prstGeom prst="rect">
            <a:avLst/>
          </a:prstGeom>
          <a:noFill/>
          <a:ln>
            <a:noFill/>
          </a:ln>
        </p:spPr>
        <p:txBody>
          <a:bodyPr spcFirstLastPara="1" wrap="square" lIns="91425" tIns="45700" rIns="91425" bIns="45700" anchor="ctr" anchorCtr="0">
            <a:noAutofit/>
          </a:bodyPr>
          <a:lstStyle/>
          <a:p>
            <a:pPr lvl="0" algn="ctr">
              <a:lnSpc>
                <a:spcPct val="80000"/>
              </a:lnSpc>
              <a:buClr>
                <a:srgbClr val="C00000"/>
              </a:buClr>
              <a:buSzPts val="3300"/>
            </a:pPr>
            <a:r>
              <a:rPr lang="en-US" sz="3300" b="1" dirty="0">
                <a:solidFill>
                  <a:srgbClr val="C00000"/>
                </a:solidFill>
              </a:rPr>
              <a:t>Professional Development Webinars</a:t>
            </a:r>
          </a:p>
          <a:p>
            <a:pPr lvl="0" algn="ctr">
              <a:lnSpc>
                <a:spcPct val="80000"/>
              </a:lnSpc>
              <a:buClr>
                <a:srgbClr val="C00000"/>
              </a:buClr>
              <a:buSzPts val="3300"/>
            </a:pPr>
            <a:br>
              <a:rPr lang="en-US" sz="3600" dirty="0">
                <a:solidFill>
                  <a:srgbClr val="C00000"/>
                </a:solidFill>
              </a:rPr>
            </a:br>
            <a:r>
              <a:rPr lang="en-US" sz="4400" dirty="0">
                <a:solidFill>
                  <a:srgbClr val="FF0000"/>
                </a:solidFill>
                <a:latin typeface="Calibri" panose="020F0502020204030204" pitchFamily="34" charset="0"/>
              </a:rPr>
              <a:t>Advanced Placement Precalculus</a:t>
            </a:r>
            <a:br>
              <a:rPr lang="en-US" sz="3600" dirty="0">
                <a:solidFill>
                  <a:srgbClr val="C00000"/>
                </a:solidFill>
              </a:rPr>
            </a:br>
            <a:endParaRPr sz="1800" b="1" dirty="0">
              <a:solidFill>
                <a:schemeClr val="dk1"/>
              </a:solidFill>
            </a:endParaRPr>
          </a:p>
          <a:p>
            <a:pPr>
              <a:spcBef>
                <a:spcPts val="360"/>
              </a:spcBef>
              <a:buClr>
                <a:schemeClr val="dk1"/>
              </a:buClr>
              <a:buSzPts val="1800"/>
            </a:pPr>
            <a:r>
              <a:rPr lang="en-US" sz="1800" b="1" dirty="0">
                <a:solidFill>
                  <a:schemeClr val="dk1"/>
                </a:solidFill>
              </a:rPr>
              <a:t>April 9, 2024</a:t>
            </a:r>
            <a:endParaRPr dirty="0"/>
          </a:p>
          <a:p>
            <a:pPr>
              <a:spcBef>
                <a:spcPts val="360"/>
              </a:spcBef>
              <a:buClr>
                <a:schemeClr val="dk1"/>
              </a:buClr>
              <a:buSzPts val="1800"/>
            </a:pPr>
            <a:r>
              <a:rPr lang="en-US" sz="1800" b="1" dirty="0" err="1">
                <a:solidFill>
                  <a:schemeClr val="dk1"/>
                </a:solidFill>
              </a:rPr>
              <a:t>education.ti.com</a:t>
            </a:r>
            <a:r>
              <a:rPr lang="en-US" sz="1800" b="1" dirty="0">
                <a:solidFill>
                  <a:schemeClr val="dk1"/>
                </a:solidFill>
              </a:rPr>
              <a:t>/</a:t>
            </a:r>
            <a:r>
              <a:rPr lang="en-US" sz="1800" b="1" dirty="0" err="1">
                <a:solidFill>
                  <a:schemeClr val="dk1"/>
                </a:solidFill>
              </a:rPr>
              <a:t>tiwebinars</a:t>
            </a:r>
            <a:endParaRPr sz="1800" b="1" dirty="0">
              <a:solidFill>
                <a:schemeClr val="dk1"/>
              </a:solidFill>
            </a:endParaRPr>
          </a:p>
          <a:p>
            <a:pPr>
              <a:lnSpc>
                <a:spcPct val="80000"/>
              </a:lnSpc>
              <a:buClr>
                <a:schemeClr val="dk1"/>
              </a:buClr>
              <a:buSzPts val="3400"/>
            </a:pPr>
            <a:endParaRPr sz="3400" dirty="0">
              <a:solidFill>
                <a:schemeClr val="accent1"/>
              </a:solidFill>
            </a:endParaRPr>
          </a:p>
        </p:txBody>
      </p:sp>
      <p:sp>
        <p:nvSpPr>
          <p:cNvPr id="120" name="Google Shape;120;p19"/>
          <p:cNvSpPr txBox="1"/>
          <p:nvPr/>
        </p:nvSpPr>
        <p:spPr>
          <a:xfrm>
            <a:off x="1952625" y="5589588"/>
            <a:ext cx="6400800" cy="1752600"/>
          </a:xfrm>
          <a:prstGeom prst="rect">
            <a:avLst/>
          </a:prstGeom>
          <a:noFill/>
          <a:ln>
            <a:noFill/>
          </a:ln>
        </p:spPr>
        <p:txBody>
          <a:bodyPr spcFirstLastPara="1" wrap="square" lIns="91425" tIns="45700" rIns="91425" bIns="45700" anchor="t" anchorCtr="0">
            <a:noAutofit/>
          </a:bodyPr>
          <a:lstStyle/>
          <a:p>
            <a:pPr>
              <a:buClr>
                <a:schemeClr val="dk1"/>
              </a:buClr>
              <a:buSzPts val="2400"/>
            </a:pPr>
            <a:endParaRPr sz="2400">
              <a:solidFill>
                <a:schemeClr val="dk1"/>
              </a:solidFill>
            </a:endParaRPr>
          </a:p>
        </p:txBody>
      </p:sp>
    </p:spTree>
    <p:extLst>
      <p:ext uri="{BB962C8B-B14F-4D97-AF65-F5344CB8AC3E}">
        <p14:creationId xmlns:p14="http://schemas.microsoft.com/office/powerpoint/2010/main" val="3807133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3F70-A054-1B51-5E9C-A0AF77D7EE53}"/>
              </a:ext>
            </a:extLst>
          </p:cNvPr>
          <p:cNvSpPr>
            <a:spLocks noGrp="1"/>
          </p:cNvSpPr>
          <p:nvPr>
            <p:ph type="title"/>
          </p:nvPr>
        </p:nvSpPr>
        <p:spPr>
          <a:xfrm>
            <a:off x="190500" y="274638"/>
            <a:ext cx="11893125" cy="1143000"/>
          </a:xfrm>
        </p:spPr>
        <p:txBody>
          <a:bodyPr/>
          <a:lstStyle/>
          <a:p>
            <a:r>
              <a:rPr lang="en-US" dirty="0"/>
              <a:t>Statistical modeling: Used Cars </a:t>
            </a:r>
            <a:r>
              <a:rPr lang="en-US" sz="3200" dirty="0"/>
              <a:t>(Hondas in zip 53130) </a:t>
            </a:r>
            <a:r>
              <a:rPr lang="en-US" sz="1600" dirty="0"/>
              <a:t>Lock, 2022</a:t>
            </a:r>
          </a:p>
        </p:txBody>
      </p:sp>
      <p:sp>
        <p:nvSpPr>
          <p:cNvPr id="5" name="TextBox 4">
            <a:extLst>
              <a:ext uri="{FF2B5EF4-FFF2-40B4-BE49-F238E27FC236}">
                <a16:creationId xmlns:a16="http://schemas.microsoft.com/office/drawing/2014/main" id="{90241EAD-04A8-D5AF-5B4B-2EC59DDFF59E}"/>
              </a:ext>
            </a:extLst>
          </p:cNvPr>
          <p:cNvSpPr txBox="1"/>
          <p:nvPr/>
        </p:nvSpPr>
        <p:spPr>
          <a:xfrm>
            <a:off x="7279105" y="5859379"/>
            <a:ext cx="4804520" cy="584775"/>
          </a:xfrm>
          <a:prstGeom prst="rect">
            <a:avLst/>
          </a:prstGeom>
          <a:noFill/>
        </p:spPr>
        <p:txBody>
          <a:bodyPr wrap="none" rtlCol="0">
            <a:spAutoFit/>
          </a:bodyPr>
          <a:lstStyle/>
          <a:p>
            <a:r>
              <a:rPr lang="en-US" sz="1800" i="1" dirty="0">
                <a:solidFill>
                  <a:srgbClr val="0000FF"/>
                </a:solidFill>
                <a:effectLst/>
                <a:latin typeface="TimesNewRomanPS"/>
              </a:rPr>
              <a:t>http://</a:t>
            </a:r>
            <a:r>
              <a:rPr lang="en-US" sz="1800" i="1" dirty="0" err="1">
                <a:solidFill>
                  <a:srgbClr val="0000FF"/>
                </a:solidFill>
                <a:effectLst/>
                <a:latin typeface="TimesNewRomanPS"/>
              </a:rPr>
              <a:t>myslu.stlawu.edu</a:t>
            </a:r>
            <a:r>
              <a:rPr lang="en-US" sz="1800" i="1" dirty="0">
                <a:solidFill>
                  <a:srgbClr val="0000FF"/>
                </a:solidFill>
                <a:effectLst/>
                <a:latin typeface="TimesNewRomanPS"/>
              </a:rPr>
              <a:t>/~</a:t>
            </a:r>
            <a:r>
              <a:rPr lang="en-US" sz="1800" i="1" dirty="0" err="1">
                <a:solidFill>
                  <a:srgbClr val="0000FF"/>
                </a:solidFill>
                <a:effectLst/>
                <a:latin typeface="TimesNewRomanPS"/>
              </a:rPr>
              <a:t>clee</a:t>
            </a:r>
            <a:r>
              <a:rPr lang="en-US" sz="1800" i="1" dirty="0">
                <a:solidFill>
                  <a:srgbClr val="0000FF"/>
                </a:solidFill>
                <a:effectLst/>
                <a:latin typeface="TimesNewRomanPS"/>
              </a:rPr>
              <a:t>/dataset/</a:t>
            </a:r>
            <a:r>
              <a:rPr lang="en-US" sz="1800" i="1" dirty="0" err="1">
                <a:solidFill>
                  <a:srgbClr val="0000FF"/>
                </a:solidFill>
                <a:effectLst/>
                <a:latin typeface="TimesNewRomanPS"/>
              </a:rPr>
              <a:t>autotrader</a:t>
            </a:r>
            <a:r>
              <a:rPr lang="en-US" sz="1800" i="1" dirty="0">
                <a:solidFill>
                  <a:srgbClr val="0000FF"/>
                </a:solidFill>
                <a:effectLst/>
                <a:latin typeface="TimesNewRomanPS"/>
              </a:rPr>
              <a:t>/ </a:t>
            </a:r>
            <a:endParaRPr lang="en-US" sz="1800" dirty="0">
              <a:effectLst/>
              <a:latin typeface="TimesNewRomanPSMT"/>
            </a:endParaRPr>
          </a:p>
          <a:p>
            <a:endParaRPr lang="en-US" dirty="0"/>
          </a:p>
        </p:txBody>
      </p:sp>
      <p:sp>
        <p:nvSpPr>
          <p:cNvPr id="6" name="TextBox 5">
            <a:extLst>
              <a:ext uri="{FF2B5EF4-FFF2-40B4-BE49-F238E27FC236}">
                <a16:creationId xmlns:a16="http://schemas.microsoft.com/office/drawing/2014/main" id="{FD8831EB-A1EA-48E7-A838-88358B852E9C}"/>
              </a:ext>
            </a:extLst>
          </p:cNvPr>
          <p:cNvSpPr txBox="1"/>
          <p:nvPr/>
        </p:nvSpPr>
        <p:spPr>
          <a:xfrm>
            <a:off x="1314554" y="4675230"/>
            <a:ext cx="4309193" cy="461665"/>
          </a:xfrm>
          <a:prstGeom prst="rect">
            <a:avLst/>
          </a:prstGeom>
          <a:noFill/>
        </p:spPr>
        <p:txBody>
          <a:bodyPr wrap="none" rtlCol="0">
            <a:spAutoFit/>
          </a:bodyPr>
          <a:lstStyle/>
          <a:p>
            <a:r>
              <a:rPr lang="en-US" sz="2400" dirty="0"/>
              <a:t>(Year, price in thousands of $)</a:t>
            </a:r>
          </a:p>
        </p:txBody>
      </p:sp>
      <p:sp>
        <p:nvSpPr>
          <p:cNvPr id="7" name="TextBox 6">
            <a:extLst>
              <a:ext uri="{FF2B5EF4-FFF2-40B4-BE49-F238E27FC236}">
                <a16:creationId xmlns:a16="http://schemas.microsoft.com/office/drawing/2014/main" id="{12F36EFE-2B82-7D84-9A67-259E9A7A8BC6}"/>
              </a:ext>
            </a:extLst>
          </p:cNvPr>
          <p:cNvSpPr txBox="1"/>
          <p:nvPr/>
        </p:nvSpPr>
        <p:spPr>
          <a:xfrm>
            <a:off x="6600109" y="4444668"/>
            <a:ext cx="4804520" cy="830997"/>
          </a:xfrm>
          <a:prstGeom prst="rect">
            <a:avLst/>
          </a:prstGeom>
          <a:noFill/>
        </p:spPr>
        <p:txBody>
          <a:bodyPr wrap="square" rtlCol="0">
            <a:spAutoFit/>
          </a:bodyPr>
          <a:lstStyle/>
          <a:p>
            <a:r>
              <a:rPr lang="en-US" sz="2400" dirty="0"/>
              <a:t>Rate of change in cost per year is -$1,311 per years old</a:t>
            </a:r>
          </a:p>
        </p:txBody>
      </p:sp>
      <p:sp>
        <p:nvSpPr>
          <p:cNvPr id="9" name="TextBox 8">
            <a:extLst>
              <a:ext uri="{FF2B5EF4-FFF2-40B4-BE49-F238E27FC236}">
                <a16:creationId xmlns:a16="http://schemas.microsoft.com/office/drawing/2014/main" id="{3366AE4E-A0FD-1AAD-6EB2-FF88BD61E918}"/>
              </a:ext>
            </a:extLst>
          </p:cNvPr>
          <p:cNvSpPr txBox="1"/>
          <p:nvPr/>
        </p:nvSpPr>
        <p:spPr>
          <a:xfrm>
            <a:off x="1314554" y="5421328"/>
            <a:ext cx="9339416" cy="461665"/>
          </a:xfrm>
          <a:prstGeom prst="rect">
            <a:avLst/>
          </a:prstGeom>
          <a:noFill/>
        </p:spPr>
        <p:txBody>
          <a:bodyPr wrap="none" rtlCol="0">
            <a:spAutoFit/>
          </a:bodyPr>
          <a:lstStyle/>
          <a:p>
            <a:r>
              <a:rPr lang="en-US" sz="2400" dirty="0"/>
              <a:t>Rate of change of rate of change in price per year for the model is 0</a:t>
            </a:r>
          </a:p>
        </p:txBody>
      </p:sp>
      <p:pic>
        <p:nvPicPr>
          <p:cNvPr id="1026" name="Picture 2" descr="Border">
            <a:extLst>
              <a:ext uri="{FF2B5EF4-FFF2-40B4-BE49-F238E27FC236}">
                <a16:creationId xmlns:a16="http://schemas.microsoft.com/office/drawing/2014/main" id="{9BEB51FD-958C-1177-72C2-B4FEBDEE90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7792" y="1494402"/>
            <a:ext cx="4000500" cy="30050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order">
            <a:extLst>
              <a:ext uri="{FF2B5EF4-FFF2-40B4-BE49-F238E27FC236}">
                <a16:creationId xmlns:a16="http://schemas.microsoft.com/office/drawing/2014/main" id="{23013BF3-FB6F-E7A5-9687-E48B78BDC9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708" y="1496612"/>
            <a:ext cx="4258185" cy="3198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9822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8B4F3-D23F-A04D-9E56-24E566FF1096}"/>
              </a:ext>
            </a:extLst>
          </p:cNvPr>
          <p:cNvSpPr>
            <a:spLocks noGrp="1"/>
          </p:cNvSpPr>
          <p:nvPr>
            <p:ph type="title"/>
          </p:nvPr>
        </p:nvSpPr>
        <p:spPr/>
        <p:txBody>
          <a:bodyPr/>
          <a:lstStyle/>
          <a:p>
            <a:r>
              <a:rPr lang="en-US" dirty="0"/>
              <a:t>Radioactive Decay</a:t>
            </a:r>
          </a:p>
        </p:txBody>
      </p:sp>
      <p:sp>
        <p:nvSpPr>
          <p:cNvPr id="3" name="Content Placeholder 2">
            <a:extLst>
              <a:ext uri="{FF2B5EF4-FFF2-40B4-BE49-F238E27FC236}">
                <a16:creationId xmlns:a16="http://schemas.microsoft.com/office/drawing/2014/main" id="{2B8E1553-88AA-434D-9FC7-68B2C1A78227}"/>
              </a:ext>
            </a:extLst>
          </p:cNvPr>
          <p:cNvSpPr>
            <a:spLocks noGrp="1"/>
          </p:cNvSpPr>
          <p:nvPr>
            <p:ph idx="1"/>
          </p:nvPr>
        </p:nvSpPr>
        <p:spPr/>
        <p:txBody>
          <a:bodyPr/>
          <a:lstStyle/>
          <a:p>
            <a:r>
              <a:rPr lang="en-US" dirty="0"/>
              <a:t>Suppose a radioactive particle has a 1/6 probability of decaying each year.  We could use the roll of a six-sided die to simulate this phenomenon (or a set of 60 dice for a collection of 60 particles).  A roll of 6 means the particle decayed during that year and we remove those dice.  We roll the remaining dice and repeat the process, keeping track of the number of remaining particles left each year.</a:t>
            </a:r>
          </a:p>
          <a:p>
            <a:r>
              <a:rPr lang="en-US" dirty="0"/>
              <a:t>This can be simulated nicely using technology!</a:t>
            </a:r>
          </a:p>
        </p:txBody>
      </p:sp>
    </p:spTree>
    <p:extLst>
      <p:ext uri="{BB962C8B-B14F-4D97-AF65-F5344CB8AC3E}">
        <p14:creationId xmlns:p14="http://schemas.microsoft.com/office/powerpoint/2010/main" val="507629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8B4F3-D23F-A04D-9E56-24E566FF1096}"/>
              </a:ext>
            </a:extLst>
          </p:cNvPr>
          <p:cNvSpPr>
            <a:spLocks noGrp="1"/>
          </p:cNvSpPr>
          <p:nvPr>
            <p:ph type="title"/>
          </p:nvPr>
        </p:nvSpPr>
        <p:spPr/>
        <p:txBody>
          <a:bodyPr/>
          <a:lstStyle/>
          <a:p>
            <a:r>
              <a:rPr lang="en-US" dirty="0"/>
              <a:t>Radioactive Decay</a:t>
            </a:r>
          </a:p>
        </p:txBody>
      </p:sp>
      <p:sp>
        <p:nvSpPr>
          <p:cNvPr id="3" name="Content Placeholder 2">
            <a:extLst>
              <a:ext uri="{FF2B5EF4-FFF2-40B4-BE49-F238E27FC236}">
                <a16:creationId xmlns:a16="http://schemas.microsoft.com/office/drawing/2014/main" id="{2B8E1553-88AA-434D-9FC7-68B2C1A78227}"/>
              </a:ext>
            </a:extLst>
          </p:cNvPr>
          <p:cNvSpPr>
            <a:spLocks noGrp="1"/>
          </p:cNvSpPr>
          <p:nvPr>
            <p:ph idx="1"/>
          </p:nvPr>
        </p:nvSpPr>
        <p:spPr/>
        <p:txBody>
          <a:bodyPr/>
          <a:lstStyle/>
          <a:p>
            <a:r>
              <a:rPr lang="en-US" dirty="0"/>
              <a:t>We can use exponential regression to find a model for our simulated data.</a:t>
            </a:r>
          </a:p>
          <a:p>
            <a:r>
              <a:rPr lang="en-US" dirty="0"/>
              <a:t>We can also develop a theoretical exponential model based on the decay probability:  if we start with 60 particles at time t = 0, then on average 10 particles (1/6 of 60) will decay in the first year, so we will have 50 particles at time t = 1.  We can fit an exponential function based on these two data pairs!</a:t>
            </a:r>
          </a:p>
        </p:txBody>
      </p:sp>
    </p:spTree>
    <p:extLst>
      <p:ext uri="{BB962C8B-B14F-4D97-AF65-F5344CB8AC3E}">
        <p14:creationId xmlns:p14="http://schemas.microsoft.com/office/powerpoint/2010/main" val="534731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6D47C-F3B5-2AFA-8912-EA79C4FB778A}"/>
              </a:ext>
            </a:extLst>
          </p:cNvPr>
          <p:cNvSpPr>
            <a:spLocks noGrp="1"/>
          </p:cNvSpPr>
          <p:nvPr>
            <p:ph type="title"/>
          </p:nvPr>
        </p:nvSpPr>
        <p:spPr/>
        <p:txBody>
          <a:bodyPr/>
          <a:lstStyle/>
          <a:p>
            <a:r>
              <a:rPr lang="en-US" dirty="0"/>
              <a:t>Determining a good fit</a:t>
            </a:r>
          </a:p>
        </p:txBody>
      </p:sp>
      <p:sp>
        <p:nvSpPr>
          <p:cNvPr id="3" name="Text Placeholder 2">
            <a:extLst>
              <a:ext uri="{FF2B5EF4-FFF2-40B4-BE49-F238E27FC236}">
                <a16:creationId xmlns:a16="http://schemas.microsoft.com/office/drawing/2014/main" id="{1EF25205-33D5-CB6F-3126-54D380AA4A99}"/>
              </a:ext>
            </a:extLst>
          </p:cNvPr>
          <p:cNvSpPr>
            <a:spLocks noGrp="1"/>
          </p:cNvSpPr>
          <p:nvPr>
            <p:ph type="body" idx="1"/>
          </p:nvPr>
        </p:nvSpPr>
        <p:spPr/>
        <p:txBody>
          <a:bodyPr/>
          <a:lstStyle/>
          <a:p>
            <a:endParaRPr lang="en-US"/>
          </a:p>
        </p:txBody>
      </p:sp>
      <p:sp>
        <p:nvSpPr>
          <p:cNvPr id="4" name="Text Placeholder 3">
            <a:extLst>
              <a:ext uri="{FF2B5EF4-FFF2-40B4-BE49-F238E27FC236}">
                <a16:creationId xmlns:a16="http://schemas.microsoft.com/office/drawing/2014/main" id="{968F9167-341E-C3C5-AFCE-51C01E2EF24B}"/>
              </a:ext>
            </a:extLst>
          </p:cNvPr>
          <p:cNvSpPr>
            <a:spLocks noGrp="1"/>
          </p:cNvSpPr>
          <p:nvPr>
            <p:ph type="body" idx="2"/>
          </p:nvPr>
        </p:nvSpPr>
        <p:spPr/>
        <p:txBody>
          <a:bodyPr/>
          <a:lstStyle/>
          <a:p>
            <a:r>
              <a:rPr lang="en-US" dirty="0"/>
              <a:t>In some cases, rate of change of the independent variable with respect to the dependent variable can indicate what kind of a model should be used</a:t>
            </a:r>
          </a:p>
        </p:txBody>
      </p:sp>
      <p:pic>
        <p:nvPicPr>
          <p:cNvPr id="5" name="Picture 4">
            <a:extLst>
              <a:ext uri="{FF2B5EF4-FFF2-40B4-BE49-F238E27FC236}">
                <a16:creationId xmlns:a16="http://schemas.microsoft.com/office/drawing/2014/main" id="{C45E9DEE-11AB-1F82-19CD-9164ADEA1A50}"/>
              </a:ext>
            </a:extLst>
          </p:cNvPr>
          <p:cNvPicPr>
            <a:picLocks noChangeAspect="1"/>
          </p:cNvPicPr>
          <p:nvPr/>
        </p:nvPicPr>
        <p:blipFill>
          <a:blip r:embed="rId3"/>
          <a:stretch>
            <a:fillRect/>
          </a:stretch>
        </p:blipFill>
        <p:spPr>
          <a:xfrm>
            <a:off x="406400" y="1356936"/>
            <a:ext cx="5384800" cy="5007770"/>
          </a:xfrm>
          <a:prstGeom prst="rect">
            <a:avLst/>
          </a:prstGeom>
        </p:spPr>
      </p:pic>
      <p:cxnSp>
        <p:nvCxnSpPr>
          <p:cNvPr id="7" name="Straight Connector 6">
            <a:extLst>
              <a:ext uri="{FF2B5EF4-FFF2-40B4-BE49-F238E27FC236}">
                <a16:creationId xmlns:a16="http://schemas.microsoft.com/office/drawing/2014/main" id="{B82BC39B-08C3-ADE1-AECC-96188DF4B700}"/>
              </a:ext>
            </a:extLst>
          </p:cNvPr>
          <p:cNvCxnSpPr>
            <a:cxnSpLocks/>
          </p:cNvCxnSpPr>
          <p:nvPr/>
        </p:nvCxnSpPr>
        <p:spPr>
          <a:xfrm>
            <a:off x="1287379" y="4884821"/>
            <a:ext cx="348915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A59A28-E47E-5D5D-72DA-0D20C0DF4C9F}"/>
              </a:ext>
            </a:extLst>
          </p:cNvPr>
          <p:cNvCxnSpPr>
            <a:cxnSpLocks/>
          </p:cNvCxnSpPr>
          <p:nvPr/>
        </p:nvCxnSpPr>
        <p:spPr>
          <a:xfrm>
            <a:off x="4162926" y="3280610"/>
            <a:ext cx="111492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055C26B-AB13-B228-BD94-C3D199D01160}"/>
              </a:ext>
            </a:extLst>
          </p:cNvPr>
          <p:cNvCxnSpPr>
            <a:cxnSpLocks/>
          </p:cNvCxnSpPr>
          <p:nvPr/>
        </p:nvCxnSpPr>
        <p:spPr>
          <a:xfrm>
            <a:off x="886325" y="3465095"/>
            <a:ext cx="593559"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394CC44-E990-A88C-86C8-DD200434D0EA}"/>
              </a:ext>
            </a:extLst>
          </p:cNvPr>
          <p:cNvCxnSpPr>
            <a:cxnSpLocks/>
          </p:cNvCxnSpPr>
          <p:nvPr/>
        </p:nvCxnSpPr>
        <p:spPr>
          <a:xfrm>
            <a:off x="3236495" y="5454315"/>
            <a:ext cx="37297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CD792E5-E0B4-5F89-EE0F-8876E848D72F}"/>
              </a:ext>
            </a:extLst>
          </p:cNvPr>
          <p:cNvSpPr txBox="1"/>
          <p:nvPr/>
        </p:nvSpPr>
        <p:spPr>
          <a:xfrm>
            <a:off x="4776537" y="5103910"/>
            <a:ext cx="811441" cy="307777"/>
          </a:xfrm>
          <a:prstGeom prst="rect">
            <a:avLst/>
          </a:prstGeom>
          <a:noFill/>
        </p:spPr>
        <p:txBody>
          <a:bodyPr wrap="none" rtlCol="0">
            <a:spAutoFit/>
          </a:bodyPr>
          <a:lstStyle/>
          <a:p>
            <a:r>
              <a:rPr lang="en-US" dirty="0"/>
              <a:t>residual</a:t>
            </a:r>
          </a:p>
        </p:txBody>
      </p:sp>
      <p:cxnSp>
        <p:nvCxnSpPr>
          <p:cNvPr id="18" name="Straight Arrow Connector 17">
            <a:extLst>
              <a:ext uri="{FF2B5EF4-FFF2-40B4-BE49-F238E27FC236}">
                <a16:creationId xmlns:a16="http://schemas.microsoft.com/office/drawing/2014/main" id="{613C4759-B544-ECBE-687A-28BD76B70156}"/>
              </a:ext>
            </a:extLst>
          </p:cNvPr>
          <p:cNvCxnSpPr>
            <a:cxnSpLocks/>
            <a:stCxn id="17" idx="1"/>
          </p:cNvCxnSpPr>
          <p:nvPr/>
        </p:nvCxnSpPr>
        <p:spPr>
          <a:xfrm flipH="1">
            <a:off x="3609474" y="5257799"/>
            <a:ext cx="1167063" cy="18310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1A435CC-E41A-210A-52D3-D31DEEABBCA8}"/>
              </a:ext>
            </a:extLst>
          </p:cNvPr>
          <p:cNvCxnSpPr>
            <a:cxnSpLocks/>
          </p:cNvCxnSpPr>
          <p:nvPr/>
        </p:nvCxnSpPr>
        <p:spPr>
          <a:xfrm>
            <a:off x="2847474" y="2410326"/>
            <a:ext cx="1114926"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1A9CC6F-2761-971B-BAA5-5B7B4731B589}"/>
              </a:ext>
            </a:extLst>
          </p:cNvPr>
          <p:cNvSpPr txBox="1"/>
          <p:nvPr/>
        </p:nvSpPr>
        <p:spPr>
          <a:xfrm>
            <a:off x="6752492" y="6553200"/>
            <a:ext cx="2712602" cy="307777"/>
          </a:xfrm>
          <a:prstGeom prst="rect">
            <a:avLst/>
          </a:prstGeom>
          <a:noFill/>
        </p:spPr>
        <p:txBody>
          <a:bodyPr wrap="none" rtlCol="0">
            <a:spAutoFit/>
          </a:bodyPr>
          <a:lstStyle/>
          <a:p>
            <a:r>
              <a:rPr lang="en-US" dirty="0"/>
              <a:t>CED comments and corrections</a:t>
            </a:r>
          </a:p>
        </p:txBody>
      </p:sp>
    </p:spTree>
    <p:extLst>
      <p:ext uri="{BB962C8B-B14F-4D97-AF65-F5344CB8AC3E}">
        <p14:creationId xmlns:p14="http://schemas.microsoft.com/office/powerpoint/2010/main" val="2606225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6F825-AB0B-E908-9A5F-8B4ED868BA05}"/>
              </a:ext>
            </a:extLst>
          </p:cNvPr>
          <p:cNvSpPr>
            <a:spLocks noGrp="1"/>
          </p:cNvSpPr>
          <p:nvPr>
            <p:ph type="title"/>
          </p:nvPr>
        </p:nvSpPr>
        <p:spPr/>
        <p:txBody>
          <a:bodyPr/>
          <a:lstStyle/>
          <a:p>
            <a:r>
              <a:rPr lang="en-US" dirty="0"/>
              <a:t>Rate of change</a:t>
            </a:r>
          </a:p>
        </p:txBody>
      </p:sp>
      <p:sp>
        <p:nvSpPr>
          <p:cNvPr id="3" name="Text Placeholder 2">
            <a:extLst>
              <a:ext uri="{FF2B5EF4-FFF2-40B4-BE49-F238E27FC236}">
                <a16:creationId xmlns:a16="http://schemas.microsoft.com/office/drawing/2014/main" id="{EC34E5EB-1D3B-F951-7A81-092A2B7B7F3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68458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53AE3383-FF21-D531-2BF2-347B14E871C0}"/>
                  </a:ext>
                </a:extLst>
              </p:cNvPr>
              <p:cNvSpPr>
                <a:spLocks noGrp="1"/>
              </p:cNvSpPr>
              <p:nvPr>
                <p:ph type="title"/>
              </p:nvPr>
            </p:nvSpPr>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Lato"/>
                          <a:cs typeface="Lato"/>
                          <a:sym typeface="Lato"/>
                        </a:rPr>
                        <m:t>𝑓</m:t>
                      </m:r>
                      <m:d>
                        <m:dPr>
                          <m:ctrlPr>
                            <a:rPr lang="en-US" b="0" i="1" smtClean="0">
                              <a:latin typeface="Cambria Math" panose="02040503050406030204" pitchFamily="18" charset="0"/>
                              <a:ea typeface="Lato"/>
                              <a:cs typeface="Lato"/>
                              <a:sym typeface="Lato"/>
                            </a:rPr>
                          </m:ctrlPr>
                        </m:dPr>
                        <m:e>
                          <m:r>
                            <a:rPr lang="en-US" b="0" i="1" smtClean="0">
                              <a:latin typeface="Cambria Math" panose="02040503050406030204" pitchFamily="18" charset="0"/>
                              <a:ea typeface="Lato"/>
                              <a:cs typeface="Lato"/>
                              <a:sym typeface="Lato"/>
                            </a:rPr>
                            <m:t>𝑥</m:t>
                          </m:r>
                        </m:e>
                      </m:d>
                      <m:r>
                        <a:rPr lang="en-US" b="0" i="1" smtClean="0">
                          <a:latin typeface="Cambria Math" panose="02040503050406030204" pitchFamily="18" charset="0"/>
                          <a:ea typeface="Lato"/>
                          <a:cs typeface="Lato"/>
                          <a:sym typeface="Lato"/>
                        </a:rPr>
                        <m:t>=</m:t>
                      </m:r>
                      <m:sSup>
                        <m:sSupPr>
                          <m:ctrlPr>
                            <a:rPr lang="en-US" b="0" i="1" smtClean="0">
                              <a:latin typeface="Cambria Math" panose="02040503050406030204" pitchFamily="18" charset="0"/>
                              <a:ea typeface="Lato"/>
                              <a:cs typeface="Lato"/>
                              <a:sym typeface="Lato"/>
                            </a:rPr>
                          </m:ctrlPr>
                        </m:sSupPr>
                        <m:e>
                          <m:r>
                            <a:rPr lang="en-US" b="0" i="1" smtClean="0">
                              <a:latin typeface="Cambria Math" panose="02040503050406030204" pitchFamily="18" charset="0"/>
                              <a:ea typeface="Lato"/>
                              <a:cs typeface="Lato"/>
                              <a:sym typeface="Lato"/>
                            </a:rPr>
                            <m:t>3</m:t>
                          </m:r>
                          <m:r>
                            <a:rPr lang="en-US" b="0" i="1" smtClean="0">
                              <a:latin typeface="Cambria Math" panose="02040503050406030204" pitchFamily="18" charset="0"/>
                              <a:ea typeface="Lato"/>
                              <a:cs typeface="Lato"/>
                              <a:sym typeface="Lato"/>
                            </a:rPr>
                            <m:t>𝑥</m:t>
                          </m:r>
                        </m:e>
                        <m:sup>
                          <m:r>
                            <a:rPr lang="en-US" b="0" i="1" smtClean="0">
                              <a:latin typeface="Cambria Math" panose="02040503050406030204" pitchFamily="18" charset="0"/>
                              <a:ea typeface="Lato"/>
                              <a:cs typeface="Lato"/>
                              <a:sym typeface="Lato"/>
                            </a:rPr>
                            <m:t>2</m:t>
                          </m:r>
                        </m:sup>
                      </m:sSup>
                      <m:r>
                        <a:rPr lang="en-US" b="0" i="1" smtClean="0">
                          <a:latin typeface="Cambria Math" panose="02040503050406030204" pitchFamily="18" charset="0"/>
                          <a:ea typeface="Lato"/>
                          <a:cs typeface="Lato"/>
                          <a:sym typeface="Lato"/>
                        </a:rPr>
                        <m:t>−5</m:t>
                      </m:r>
                      <m:r>
                        <a:rPr lang="en-US" b="0" i="1" smtClean="0">
                          <a:latin typeface="Cambria Math" panose="02040503050406030204" pitchFamily="18" charset="0"/>
                          <a:ea typeface="Lato"/>
                          <a:cs typeface="Lato"/>
                          <a:sym typeface="Lato"/>
                        </a:rPr>
                        <m:t>𝑥</m:t>
                      </m:r>
                      <m:r>
                        <a:rPr lang="en-US" b="0" i="1" smtClean="0">
                          <a:latin typeface="Cambria Math" panose="02040503050406030204" pitchFamily="18" charset="0"/>
                          <a:ea typeface="Lato"/>
                          <a:cs typeface="Lato"/>
                          <a:sym typeface="Lato"/>
                        </a:rPr>
                        <m:t>−2</m:t>
                      </m:r>
                    </m:oMath>
                  </m:oMathPara>
                </a14:m>
                <a:endParaRPr lang="en-US" dirty="0"/>
              </a:p>
            </p:txBody>
          </p:sp>
        </mc:Choice>
        <mc:Fallback xmlns="">
          <p:sp>
            <p:nvSpPr>
              <p:cNvPr id="2" name="Title 1">
                <a:extLst>
                  <a:ext uri="{FF2B5EF4-FFF2-40B4-BE49-F238E27FC236}">
                    <a16:creationId xmlns:a16="http://schemas.microsoft.com/office/drawing/2014/main" id="{53AE3383-FF21-D531-2BF2-347B14E871C0}"/>
                  </a:ext>
                </a:extLst>
              </p:cNvPr>
              <p:cNvSpPr>
                <a:spLocks noGrp="1" noRot="1" noChangeAspect="1" noMove="1" noResize="1" noEditPoints="1" noAdjustHandles="1" noChangeArrowheads="1" noChangeShapeType="1" noTextEdit="1"/>
              </p:cNvSpPr>
              <p:nvPr>
                <p:ph type="title"/>
              </p:nvPr>
            </p:nvSpPr>
            <p:spPr>
              <a:blipFill>
                <a:blip r:embed="rId3"/>
                <a:stretch>
                  <a:fillRect b="-3333"/>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FF2A9C91-5333-7BD7-6CF0-F1AA920D3D90}"/>
              </a:ext>
            </a:extLst>
          </p:cNvPr>
          <p:cNvSpPr txBox="1"/>
          <p:nvPr/>
        </p:nvSpPr>
        <p:spPr>
          <a:xfrm>
            <a:off x="8746195" y="1512555"/>
            <a:ext cx="3261455" cy="3785652"/>
          </a:xfrm>
          <a:prstGeom prst="rect">
            <a:avLst/>
          </a:prstGeom>
          <a:noFill/>
        </p:spPr>
        <p:txBody>
          <a:bodyPr wrap="square" rtlCol="0">
            <a:spAutoFit/>
          </a:bodyPr>
          <a:lstStyle/>
          <a:p>
            <a:pPr marL="342900" indent="-342900">
              <a:buFont typeface="Wingdings" pitchFamily="2" charset="2"/>
              <a:buChar char="q"/>
            </a:pPr>
            <a:r>
              <a:rPr lang="en-US" sz="2400" dirty="0"/>
              <a:t>What function is a model for the rate of change of </a:t>
            </a:r>
            <a:r>
              <a:rPr lang="en-US" sz="2400" i="1" dirty="0"/>
              <a:t>f</a:t>
            </a:r>
            <a:r>
              <a:rPr lang="en-US" sz="2400" dirty="0"/>
              <a:t>?</a:t>
            </a:r>
          </a:p>
          <a:p>
            <a:pPr marL="342900" indent="-342900">
              <a:buFont typeface="Wingdings" pitchFamily="2" charset="2"/>
              <a:buChar char="q"/>
            </a:pPr>
            <a:r>
              <a:rPr lang="en-US" sz="2400" dirty="0"/>
              <a:t>Where is the rate of change negative?</a:t>
            </a:r>
          </a:p>
          <a:p>
            <a:pPr marL="342900" indent="-342900">
              <a:buFont typeface="Wingdings" pitchFamily="2" charset="2"/>
              <a:buChar char="q"/>
            </a:pPr>
            <a:r>
              <a:rPr lang="en-US" sz="2400" dirty="0"/>
              <a:t> What does that look like on the graph of </a:t>
            </a:r>
            <a:r>
              <a:rPr lang="en-US" sz="2400" i="1" dirty="0"/>
              <a:t>f </a:t>
            </a:r>
            <a:r>
              <a:rPr lang="en-US" sz="2400" dirty="0"/>
              <a:t>? on the graph of the rate of change of </a:t>
            </a:r>
            <a:r>
              <a:rPr lang="en-US" sz="2400" i="1" dirty="0"/>
              <a:t>f</a:t>
            </a:r>
            <a:r>
              <a:rPr lang="en-US" sz="2400" dirty="0"/>
              <a:t> ?</a:t>
            </a:r>
          </a:p>
        </p:txBody>
      </p:sp>
      <p:sp>
        <p:nvSpPr>
          <p:cNvPr id="4" name="TextBox 3">
            <a:extLst>
              <a:ext uri="{FF2B5EF4-FFF2-40B4-BE49-F238E27FC236}">
                <a16:creationId xmlns:a16="http://schemas.microsoft.com/office/drawing/2014/main" id="{AE8BA843-F1EE-2462-15C8-797E6F5C78F5}"/>
              </a:ext>
            </a:extLst>
          </p:cNvPr>
          <p:cNvSpPr txBox="1"/>
          <p:nvPr/>
        </p:nvSpPr>
        <p:spPr>
          <a:xfrm>
            <a:off x="1332248" y="5068863"/>
            <a:ext cx="2784737" cy="461665"/>
          </a:xfrm>
          <a:prstGeom prst="rect">
            <a:avLst/>
          </a:prstGeom>
          <a:noFill/>
        </p:spPr>
        <p:txBody>
          <a:bodyPr wrap="none" rtlCol="0">
            <a:spAutoFit/>
          </a:bodyPr>
          <a:lstStyle/>
          <a:p>
            <a:r>
              <a:rPr lang="en-US" sz="2400" dirty="0"/>
              <a:t>Rate of change of </a:t>
            </a:r>
            <a:r>
              <a:rPr lang="en-US" sz="2400" i="1" dirty="0"/>
              <a:t>f</a:t>
            </a:r>
          </a:p>
        </p:txBody>
      </p:sp>
      <p:pic>
        <p:nvPicPr>
          <p:cNvPr id="21" name="Picture 20" descr="A screenshot of a computer&#10;&#10;Description automatically generated">
            <a:extLst>
              <a:ext uri="{FF2B5EF4-FFF2-40B4-BE49-F238E27FC236}">
                <a16:creationId xmlns:a16="http://schemas.microsoft.com/office/drawing/2014/main" id="{8E067B14-4D9E-C873-BF94-1D22BF06B83B}"/>
              </a:ext>
            </a:extLst>
          </p:cNvPr>
          <p:cNvPicPr>
            <a:picLocks noChangeAspect="1"/>
          </p:cNvPicPr>
          <p:nvPr/>
        </p:nvPicPr>
        <p:blipFill>
          <a:blip r:embed="rId4"/>
          <a:stretch>
            <a:fillRect/>
          </a:stretch>
        </p:blipFill>
        <p:spPr>
          <a:xfrm>
            <a:off x="108150" y="1194730"/>
            <a:ext cx="3267213" cy="2463800"/>
          </a:xfrm>
          <a:prstGeom prst="rect">
            <a:avLst/>
          </a:prstGeom>
        </p:spPr>
      </p:pic>
      <p:pic>
        <p:nvPicPr>
          <p:cNvPr id="12" name="Picture 11" descr="A graph of a function&#10;&#10;Description automatically generated">
            <a:extLst>
              <a:ext uri="{FF2B5EF4-FFF2-40B4-BE49-F238E27FC236}">
                <a16:creationId xmlns:a16="http://schemas.microsoft.com/office/drawing/2014/main" id="{DBDBD380-CC5A-E20F-0D29-1D9BA1D30C9D}"/>
              </a:ext>
            </a:extLst>
          </p:cNvPr>
          <p:cNvPicPr>
            <a:picLocks noChangeAspect="1"/>
          </p:cNvPicPr>
          <p:nvPr/>
        </p:nvPicPr>
        <p:blipFill>
          <a:blip r:embed="rId5"/>
          <a:stretch>
            <a:fillRect/>
          </a:stretch>
        </p:blipFill>
        <p:spPr>
          <a:xfrm>
            <a:off x="2207686" y="1254269"/>
            <a:ext cx="4133635" cy="3117168"/>
          </a:xfrm>
          <a:prstGeom prst="rect">
            <a:avLst/>
          </a:prstGeom>
        </p:spPr>
      </p:pic>
      <p:pic>
        <p:nvPicPr>
          <p:cNvPr id="14" name="Picture 13" descr="A graph of a function&#10;&#10;Description automatically generated">
            <a:extLst>
              <a:ext uri="{FF2B5EF4-FFF2-40B4-BE49-F238E27FC236}">
                <a16:creationId xmlns:a16="http://schemas.microsoft.com/office/drawing/2014/main" id="{B6D82962-DCCE-FDAD-15FC-5C8BB9B3AA64}"/>
              </a:ext>
            </a:extLst>
          </p:cNvPr>
          <p:cNvPicPr>
            <a:picLocks noChangeAspect="1"/>
          </p:cNvPicPr>
          <p:nvPr/>
        </p:nvPicPr>
        <p:blipFill>
          <a:blip r:embed="rId6"/>
          <a:stretch>
            <a:fillRect/>
          </a:stretch>
        </p:blipFill>
        <p:spPr>
          <a:xfrm>
            <a:off x="4465769" y="3246196"/>
            <a:ext cx="4133634" cy="3117168"/>
          </a:xfrm>
          <a:prstGeom prst="rect">
            <a:avLst/>
          </a:prstGeom>
        </p:spPr>
      </p:pic>
      <p:cxnSp>
        <p:nvCxnSpPr>
          <p:cNvPr id="9" name="Straight Arrow Connector 8">
            <a:extLst>
              <a:ext uri="{FF2B5EF4-FFF2-40B4-BE49-F238E27FC236}">
                <a16:creationId xmlns:a16="http://schemas.microsoft.com/office/drawing/2014/main" id="{45927120-9ECA-AEC2-DA12-7F06772CB3E8}"/>
              </a:ext>
            </a:extLst>
          </p:cNvPr>
          <p:cNvCxnSpPr>
            <a:cxnSpLocks/>
          </p:cNvCxnSpPr>
          <p:nvPr/>
        </p:nvCxnSpPr>
        <p:spPr>
          <a:xfrm flipV="1">
            <a:off x="2724616" y="3693599"/>
            <a:ext cx="2099537" cy="1419369"/>
          </a:xfrm>
          <a:prstGeom prst="straightConnector1">
            <a:avLst/>
          </a:prstGeom>
          <a:ln w="539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94736378-52AF-0CDD-D0B4-1C683293DD62}"/>
              </a:ext>
            </a:extLst>
          </p:cNvPr>
          <p:cNvCxnSpPr>
            <a:cxnSpLocks/>
            <a:stCxn id="4" idx="0"/>
          </p:cNvCxnSpPr>
          <p:nvPr/>
        </p:nvCxnSpPr>
        <p:spPr>
          <a:xfrm flipV="1">
            <a:off x="2724617" y="3246196"/>
            <a:ext cx="916072" cy="1822667"/>
          </a:xfrm>
          <a:prstGeom prst="straightConnector1">
            <a:avLst/>
          </a:prstGeom>
          <a:ln w="539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2A1DAD5-BC5C-949E-E1FF-B1E376879896}"/>
              </a:ext>
            </a:extLst>
          </p:cNvPr>
          <p:cNvCxnSpPr>
            <a:cxnSpLocks/>
            <a:stCxn id="4" idx="0"/>
          </p:cNvCxnSpPr>
          <p:nvPr/>
        </p:nvCxnSpPr>
        <p:spPr>
          <a:xfrm flipH="1" flipV="1">
            <a:off x="1774829" y="1542071"/>
            <a:ext cx="949788" cy="3526792"/>
          </a:xfrm>
          <a:prstGeom prst="straightConnector1">
            <a:avLst/>
          </a:prstGeom>
          <a:ln w="539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001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Border">
            <a:extLst>
              <a:ext uri="{FF2B5EF4-FFF2-40B4-BE49-F238E27FC236}">
                <a16:creationId xmlns:a16="http://schemas.microsoft.com/office/drawing/2014/main" id="{37BD2C91-B25A-8D62-797F-225173E035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14" y="86074"/>
            <a:ext cx="3816379" cy="28697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Border">
            <a:extLst>
              <a:ext uri="{FF2B5EF4-FFF2-40B4-BE49-F238E27FC236}">
                <a16:creationId xmlns:a16="http://schemas.microsoft.com/office/drawing/2014/main" id="{0D6C58D7-0CD2-4EE3-3954-1FC25A52E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9226" y="528116"/>
            <a:ext cx="4744917" cy="356798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7">
            <a:extLst>
              <a:ext uri="{FF2B5EF4-FFF2-40B4-BE49-F238E27FC236}">
                <a16:creationId xmlns:a16="http://schemas.microsoft.com/office/drawing/2014/main" id="{A2B1B453-1F1A-8DB7-C3AA-764D88C91D11}"/>
              </a:ext>
            </a:extLst>
          </p:cNvPr>
          <p:cNvSpPr txBox="1">
            <a:spLocks/>
          </p:cNvSpPr>
          <p:nvPr/>
        </p:nvSpPr>
        <p:spPr>
          <a:xfrm>
            <a:off x="6289226" y="4451696"/>
            <a:ext cx="4848939"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Conjecture: the rate of change of the sin function is the cosine function</a:t>
            </a:r>
          </a:p>
        </p:txBody>
      </p:sp>
      <p:sp>
        <p:nvSpPr>
          <p:cNvPr id="10" name="Content Placeholder 7">
            <a:extLst>
              <a:ext uri="{FF2B5EF4-FFF2-40B4-BE49-F238E27FC236}">
                <a16:creationId xmlns:a16="http://schemas.microsoft.com/office/drawing/2014/main" id="{8D810994-EE4F-F651-C86E-A6F457BD6404}"/>
              </a:ext>
            </a:extLst>
          </p:cNvPr>
          <p:cNvSpPr txBox="1">
            <a:spLocks/>
          </p:cNvSpPr>
          <p:nvPr/>
        </p:nvSpPr>
        <p:spPr>
          <a:xfrm>
            <a:off x="0" y="6070684"/>
            <a:ext cx="5537200"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Rate of change of the sin function</a:t>
            </a:r>
          </a:p>
        </p:txBody>
      </p:sp>
      <p:sp>
        <p:nvSpPr>
          <p:cNvPr id="2" name="Content Placeholder 7">
            <a:extLst>
              <a:ext uri="{FF2B5EF4-FFF2-40B4-BE49-F238E27FC236}">
                <a16:creationId xmlns:a16="http://schemas.microsoft.com/office/drawing/2014/main" id="{4C95755D-B52B-6F68-3D4A-51E98E054AD3}"/>
              </a:ext>
            </a:extLst>
          </p:cNvPr>
          <p:cNvSpPr txBox="1">
            <a:spLocks/>
          </p:cNvSpPr>
          <p:nvPr/>
        </p:nvSpPr>
        <p:spPr>
          <a:xfrm>
            <a:off x="688261" y="2821106"/>
            <a:ext cx="4848939" cy="3916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l" rtl="0">
              <a:lnSpc>
                <a:spcPct val="100000"/>
              </a:lnSpc>
              <a:spcBef>
                <a:spcPts val="640"/>
              </a:spcBef>
              <a:spcAft>
                <a:spcPts val="0"/>
              </a:spcAft>
              <a:buClr>
                <a:schemeClr val="dk1"/>
              </a:buClr>
              <a:buSzPts val="3200"/>
              <a:buFont typeface="Merriweather Sans"/>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Merriweather Sans"/>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Merriweather Sans"/>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Merriweather Sans"/>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0" indent="0">
              <a:buFont typeface="Merriweather Sans"/>
              <a:buNone/>
            </a:pPr>
            <a:r>
              <a:rPr lang="en-US" sz="2400"/>
              <a:t>The sin function</a:t>
            </a:r>
            <a:endParaRPr lang="en-US" sz="2400" dirty="0"/>
          </a:p>
        </p:txBody>
      </p:sp>
      <p:pic>
        <p:nvPicPr>
          <p:cNvPr id="5" name="Picture 4" descr="Border">
            <a:extLst>
              <a:ext uri="{FF2B5EF4-FFF2-40B4-BE49-F238E27FC236}">
                <a16:creationId xmlns:a16="http://schemas.microsoft.com/office/drawing/2014/main" id="{431D0E8A-BBF5-B1FA-E967-B5BD65E5F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614" y="3280007"/>
            <a:ext cx="3698148" cy="2776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446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2794D-470A-97F3-7F00-1DCF1BAEADD6}"/>
              </a:ext>
            </a:extLst>
          </p:cNvPr>
          <p:cNvSpPr>
            <a:spLocks noGrp="1"/>
          </p:cNvSpPr>
          <p:nvPr>
            <p:ph type="title"/>
          </p:nvPr>
        </p:nvSpPr>
        <p:spPr>
          <a:xfrm>
            <a:off x="3109468" y="290279"/>
            <a:ext cx="4093599" cy="1143000"/>
          </a:xfrm>
        </p:spPr>
        <p:txBody>
          <a:bodyPr/>
          <a:lstStyle/>
          <a:p>
            <a:r>
              <a:rPr lang="en-US" dirty="0"/>
              <a:t>Match f with its rate of change</a:t>
            </a:r>
          </a:p>
        </p:txBody>
      </p:sp>
      <p:sp>
        <p:nvSpPr>
          <p:cNvPr id="5" name="Rectangle 2">
            <a:extLst>
              <a:ext uri="{FF2B5EF4-FFF2-40B4-BE49-F238E27FC236}">
                <a16:creationId xmlns:a16="http://schemas.microsoft.com/office/drawing/2014/main" id="{D0FED290-0786-AAD4-6B50-7CDA4E784DA5}"/>
              </a:ext>
            </a:extLst>
          </p:cNvPr>
          <p:cNvSpPr>
            <a:spLocks noChangeArrowheads="1"/>
          </p:cNvSpPr>
          <p:nvPr/>
        </p:nvSpPr>
        <p:spPr bwMode="auto">
          <a:xfrm>
            <a:off x="4997003"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8" descr="Border">
            <a:extLst>
              <a:ext uri="{FF2B5EF4-FFF2-40B4-BE49-F238E27FC236}">
                <a16:creationId xmlns:a16="http://schemas.microsoft.com/office/drawing/2014/main" id="{1647432C-8728-3549-29D1-34E2964586B9}"/>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58257" y="3977371"/>
            <a:ext cx="2483517" cy="171472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8727A975-982D-0408-7E58-84094E479F0F}"/>
              </a:ext>
            </a:extLst>
          </p:cNvPr>
          <p:cNvSpPr>
            <a:spLocks noChangeArrowheads="1"/>
          </p:cNvSpPr>
          <p:nvPr/>
        </p:nvSpPr>
        <p:spPr bwMode="auto">
          <a:xfrm>
            <a:off x="5149403"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9" descr="Border">
            <a:extLst>
              <a:ext uri="{FF2B5EF4-FFF2-40B4-BE49-F238E27FC236}">
                <a16:creationId xmlns:a16="http://schemas.microsoft.com/office/drawing/2014/main" id="{D0E12DF4-0413-5D56-20AB-2C68D858ABCF}"/>
              </a:ext>
            </a:extLst>
          </p:cNvPr>
          <p:cNvPicPr>
            <a:picLocks noChangeAspect="1" noChangeArrowheads="1"/>
          </p:cNvPicPr>
          <p:nvPr/>
        </p:nvPicPr>
        <p:blipFill>
          <a:blip r:embed="rId4" r:link="rId3">
            <a:extLst>
              <a:ext uri="{28A0092B-C50C-407E-A947-70E740481C1C}">
                <a14:useLocalDpi xmlns:a14="http://schemas.microsoft.com/office/drawing/2010/main" val="0"/>
              </a:ext>
            </a:extLst>
          </a:blip>
          <a:srcRect/>
          <a:stretch>
            <a:fillRect/>
          </a:stretch>
        </p:blipFill>
        <p:spPr bwMode="auto">
          <a:xfrm>
            <a:off x="7412360" y="78495"/>
            <a:ext cx="2624280" cy="197381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Border">
            <a:extLst>
              <a:ext uri="{FF2B5EF4-FFF2-40B4-BE49-F238E27FC236}">
                <a16:creationId xmlns:a16="http://schemas.microsoft.com/office/drawing/2014/main" id="{E8133AFC-BEC5-1A7A-8E1B-00E12C2ED4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221" y="2073830"/>
            <a:ext cx="2379590" cy="17893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descr="Border">
            <a:extLst>
              <a:ext uri="{FF2B5EF4-FFF2-40B4-BE49-F238E27FC236}">
                <a16:creationId xmlns:a16="http://schemas.microsoft.com/office/drawing/2014/main" id="{F0C43373-07F3-1274-5755-81B8D52FD7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44855" y="6963600"/>
            <a:ext cx="1096549" cy="8245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Border">
            <a:extLst>
              <a:ext uri="{FF2B5EF4-FFF2-40B4-BE49-F238E27FC236}">
                <a16:creationId xmlns:a16="http://schemas.microsoft.com/office/drawing/2014/main" id="{8888FABF-5E8F-DE0B-AF3B-24ABD02DF1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302" y="152400"/>
            <a:ext cx="2399429" cy="18042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Border">
            <a:extLst>
              <a:ext uri="{FF2B5EF4-FFF2-40B4-BE49-F238E27FC236}">
                <a16:creationId xmlns:a16="http://schemas.microsoft.com/office/drawing/2014/main" id="{B8832B4F-7513-BC63-BD26-A30E6BC19A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16738" y="1487113"/>
            <a:ext cx="2624280" cy="196995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
            <a:extLst>
              <a:ext uri="{FF2B5EF4-FFF2-40B4-BE49-F238E27FC236}">
                <a16:creationId xmlns:a16="http://schemas.microsoft.com/office/drawing/2014/main" id="{4623AA7C-38C0-CEEB-81FE-20A898EE7FD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9219" name="Picture 14" descr="Border">
            <a:extLst>
              <a:ext uri="{FF2B5EF4-FFF2-40B4-BE49-F238E27FC236}">
                <a16:creationId xmlns:a16="http://schemas.microsoft.com/office/drawing/2014/main" id="{986A8856-329B-EDE6-3BC8-054A4A926793}"/>
              </a:ext>
            </a:extLst>
          </p:cNvPr>
          <p:cNvPicPr>
            <a:picLocks noChangeAspect="1" noChangeArrowheads="1"/>
          </p:cNvPicPr>
          <p:nvPr/>
        </p:nvPicPr>
        <p:blipFill>
          <a:blip r:embed="rId9" r:link="rId3">
            <a:extLst>
              <a:ext uri="{28A0092B-C50C-407E-A947-70E740481C1C}">
                <a14:useLocalDpi xmlns:a14="http://schemas.microsoft.com/office/drawing/2010/main" val="0"/>
              </a:ext>
            </a:extLst>
          </a:blip>
          <a:srcRect/>
          <a:stretch>
            <a:fillRect/>
          </a:stretch>
        </p:blipFill>
        <p:spPr bwMode="auto">
          <a:xfrm>
            <a:off x="2539032" y="2095261"/>
            <a:ext cx="2483517" cy="186794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Border">
            <a:extLst>
              <a:ext uri="{FF2B5EF4-FFF2-40B4-BE49-F238E27FC236}">
                <a16:creationId xmlns:a16="http://schemas.microsoft.com/office/drawing/2014/main" id="{CAB9A904-B06A-1265-525B-D05784993EA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3994" y="2485778"/>
            <a:ext cx="2624281" cy="197129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8">
            <a:extLst>
              <a:ext uri="{FF2B5EF4-FFF2-40B4-BE49-F238E27FC236}">
                <a16:creationId xmlns:a16="http://schemas.microsoft.com/office/drawing/2014/main" id="{BB7E2473-EF64-E775-A993-2C5D718BA38E}"/>
              </a:ext>
            </a:extLst>
          </p:cNvPr>
          <p:cNvSpPr>
            <a:spLocks noChangeArrowheads="1"/>
          </p:cNvSpPr>
          <p:nvPr/>
        </p:nvSpPr>
        <p:spPr bwMode="auto">
          <a:xfrm flipV="1">
            <a:off x="2135051" y="2175182"/>
            <a:ext cx="509439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5" name="Picture 14" descr="Border">
            <a:extLst>
              <a:ext uri="{FF2B5EF4-FFF2-40B4-BE49-F238E27FC236}">
                <a16:creationId xmlns:a16="http://schemas.microsoft.com/office/drawing/2014/main" id="{DDE23D8F-A9AB-A3EB-97EA-A14EA6801A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23291" y="6962173"/>
            <a:ext cx="1096549" cy="82455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8">
            <a:extLst>
              <a:ext uri="{FF2B5EF4-FFF2-40B4-BE49-F238E27FC236}">
                <a16:creationId xmlns:a16="http://schemas.microsoft.com/office/drawing/2014/main" id="{2D90A5FA-1C2F-7B0F-6016-2E903B860B3A}"/>
              </a:ext>
            </a:extLst>
          </p:cNvPr>
          <p:cNvSpPr>
            <a:spLocks noChangeArrowheads="1"/>
          </p:cNvSpPr>
          <p:nvPr/>
        </p:nvSpPr>
        <p:spPr bwMode="auto">
          <a:xfrm flipV="1">
            <a:off x="2513487" y="2173755"/>
            <a:ext cx="509439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9226" name="Picture 10" descr="Border">
            <a:extLst>
              <a:ext uri="{FF2B5EF4-FFF2-40B4-BE49-F238E27FC236}">
                <a16:creationId xmlns:a16="http://schemas.microsoft.com/office/drawing/2014/main" id="{8BE6C5E2-45DA-4BE7-5038-54F08BCFDBF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09611" y="3721761"/>
            <a:ext cx="2483518" cy="1865553"/>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Border">
            <a:extLst>
              <a:ext uri="{FF2B5EF4-FFF2-40B4-BE49-F238E27FC236}">
                <a16:creationId xmlns:a16="http://schemas.microsoft.com/office/drawing/2014/main" id="{8C1FF045-47E4-1A97-FE2A-2BCD50E7238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4969" y="4407898"/>
            <a:ext cx="2669825" cy="20055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Border">
            <a:extLst>
              <a:ext uri="{FF2B5EF4-FFF2-40B4-BE49-F238E27FC236}">
                <a16:creationId xmlns:a16="http://schemas.microsoft.com/office/drawing/2014/main" id="{A4FE7017-8739-780F-D39E-00842F770C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73326" y="4377300"/>
            <a:ext cx="2928663" cy="220223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CB15C48A-699B-4065-E655-6A8B66189EE2}"/>
              </a:ext>
            </a:extLst>
          </p:cNvPr>
          <p:cNvSpPr txBox="1"/>
          <p:nvPr/>
        </p:nvSpPr>
        <p:spPr>
          <a:xfrm>
            <a:off x="6605906" y="2120094"/>
            <a:ext cx="327334" cy="400110"/>
          </a:xfrm>
          <a:prstGeom prst="rect">
            <a:avLst/>
          </a:prstGeom>
          <a:noFill/>
        </p:spPr>
        <p:txBody>
          <a:bodyPr wrap="none" rtlCol="0">
            <a:spAutoFit/>
          </a:bodyPr>
          <a:lstStyle/>
          <a:p>
            <a:r>
              <a:rPr lang="en-US" sz="2000" dirty="0"/>
              <a:t>3</a:t>
            </a:r>
          </a:p>
        </p:txBody>
      </p:sp>
      <p:sp>
        <p:nvSpPr>
          <p:cNvPr id="21" name="TextBox 20">
            <a:extLst>
              <a:ext uri="{FF2B5EF4-FFF2-40B4-BE49-F238E27FC236}">
                <a16:creationId xmlns:a16="http://schemas.microsoft.com/office/drawing/2014/main" id="{F5D511DE-519C-1558-6A17-702E60B860CA}"/>
              </a:ext>
            </a:extLst>
          </p:cNvPr>
          <p:cNvSpPr txBox="1"/>
          <p:nvPr/>
        </p:nvSpPr>
        <p:spPr>
          <a:xfrm>
            <a:off x="7020122" y="379386"/>
            <a:ext cx="327334" cy="400110"/>
          </a:xfrm>
          <a:prstGeom prst="rect">
            <a:avLst/>
          </a:prstGeom>
          <a:noFill/>
        </p:spPr>
        <p:txBody>
          <a:bodyPr wrap="none" rtlCol="0">
            <a:spAutoFit/>
          </a:bodyPr>
          <a:lstStyle/>
          <a:p>
            <a:r>
              <a:rPr lang="en-US" sz="2000" dirty="0"/>
              <a:t>1</a:t>
            </a:r>
          </a:p>
        </p:txBody>
      </p:sp>
      <p:sp>
        <p:nvSpPr>
          <p:cNvPr id="22" name="TextBox 21">
            <a:extLst>
              <a:ext uri="{FF2B5EF4-FFF2-40B4-BE49-F238E27FC236}">
                <a16:creationId xmlns:a16="http://schemas.microsoft.com/office/drawing/2014/main" id="{22D75EC4-EB37-4ABE-4D9A-6DD48039DAE1}"/>
              </a:ext>
            </a:extLst>
          </p:cNvPr>
          <p:cNvSpPr txBox="1"/>
          <p:nvPr/>
        </p:nvSpPr>
        <p:spPr>
          <a:xfrm>
            <a:off x="21573" y="52376"/>
            <a:ext cx="356188" cy="400110"/>
          </a:xfrm>
          <a:prstGeom prst="rect">
            <a:avLst/>
          </a:prstGeom>
          <a:noFill/>
        </p:spPr>
        <p:txBody>
          <a:bodyPr wrap="none" rtlCol="0">
            <a:spAutoFit/>
          </a:bodyPr>
          <a:lstStyle/>
          <a:p>
            <a:r>
              <a:rPr lang="en-US" sz="2000" dirty="0"/>
              <a:t>A</a:t>
            </a:r>
          </a:p>
        </p:txBody>
      </p:sp>
      <p:sp>
        <p:nvSpPr>
          <p:cNvPr id="23" name="TextBox 22">
            <a:extLst>
              <a:ext uri="{FF2B5EF4-FFF2-40B4-BE49-F238E27FC236}">
                <a16:creationId xmlns:a16="http://schemas.microsoft.com/office/drawing/2014/main" id="{462AD407-7D44-5CDA-10FE-056B0D416260}"/>
              </a:ext>
            </a:extLst>
          </p:cNvPr>
          <p:cNvSpPr txBox="1"/>
          <p:nvPr/>
        </p:nvSpPr>
        <p:spPr>
          <a:xfrm>
            <a:off x="10072690" y="1091401"/>
            <a:ext cx="327334" cy="400110"/>
          </a:xfrm>
          <a:prstGeom prst="rect">
            <a:avLst/>
          </a:prstGeom>
          <a:noFill/>
        </p:spPr>
        <p:txBody>
          <a:bodyPr wrap="none" rtlCol="0">
            <a:spAutoFit/>
          </a:bodyPr>
          <a:lstStyle/>
          <a:p>
            <a:r>
              <a:rPr lang="en-US" sz="2000" dirty="0"/>
              <a:t>2</a:t>
            </a:r>
          </a:p>
        </p:txBody>
      </p:sp>
      <p:sp>
        <p:nvSpPr>
          <p:cNvPr id="24" name="TextBox 23">
            <a:extLst>
              <a:ext uri="{FF2B5EF4-FFF2-40B4-BE49-F238E27FC236}">
                <a16:creationId xmlns:a16="http://schemas.microsoft.com/office/drawing/2014/main" id="{D38E2409-334C-F427-2A8D-B478242205B9}"/>
              </a:ext>
            </a:extLst>
          </p:cNvPr>
          <p:cNvSpPr txBox="1"/>
          <p:nvPr/>
        </p:nvSpPr>
        <p:spPr>
          <a:xfrm>
            <a:off x="2967797" y="1734398"/>
            <a:ext cx="370614" cy="400110"/>
          </a:xfrm>
          <a:prstGeom prst="rect">
            <a:avLst/>
          </a:prstGeom>
          <a:noFill/>
        </p:spPr>
        <p:txBody>
          <a:bodyPr wrap="none" rtlCol="0">
            <a:spAutoFit/>
          </a:bodyPr>
          <a:lstStyle/>
          <a:p>
            <a:r>
              <a:rPr lang="en-US" sz="2000" dirty="0"/>
              <a:t>C</a:t>
            </a:r>
          </a:p>
        </p:txBody>
      </p:sp>
      <p:sp>
        <p:nvSpPr>
          <p:cNvPr id="25" name="TextBox 24">
            <a:extLst>
              <a:ext uri="{FF2B5EF4-FFF2-40B4-BE49-F238E27FC236}">
                <a16:creationId xmlns:a16="http://schemas.microsoft.com/office/drawing/2014/main" id="{09D28E6C-FD3F-6FC4-E8B6-72EAFC01822C}"/>
              </a:ext>
            </a:extLst>
          </p:cNvPr>
          <p:cNvSpPr txBox="1"/>
          <p:nvPr/>
        </p:nvSpPr>
        <p:spPr>
          <a:xfrm>
            <a:off x="2655" y="1852257"/>
            <a:ext cx="356188" cy="400110"/>
          </a:xfrm>
          <a:prstGeom prst="rect">
            <a:avLst/>
          </a:prstGeom>
          <a:noFill/>
        </p:spPr>
        <p:txBody>
          <a:bodyPr wrap="none" rtlCol="0">
            <a:spAutoFit/>
          </a:bodyPr>
          <a:lstStyle/>
          <a:p>
            <a:r>
              <a:rPr lang="en-US" sz="2000" dirty="0"/>
              <a:t>B</a:t>
            </a:r>
          </a:p>
        </p:txBody>
      </p:sp>
      <p:sp>
        <p:nvSpPr>
          <p:cNvPr id="26" name="TextBox 25">
            <a:extLst>
              <a:ext uri="{FF2B5EF4-FFF2-40B4-BE49-F238E27FC236}">
                <a16:creationId xmlns:a16="http://schemas.microsoft.com/office/drawing/2014/main" id="{707A98D3-7574-6F0F-2DC7-D89F85486135}"/>
              </a:ext>
            </a:extLst>
          </p:cNvPr>
          <p:cNvSpPr txBox="1"/>
          <p:nvPr/>
        </p:nvSpPr>
        <p:spPr>
          <a:xfrm>
            <a:off x="6491470" y="4594578"/>
            <a:ext cx="327334" cy="400110"/>
          </a:xfrm>
          <a:prstGeom prst="rect">
            <a:avLst/>
          </a:prstGeom>
          <a:noFill/>
        </p:spPr>
        <p:txBody>
          <a:bodyPr wrap="none" rtlCol="0">
            <a:spAutoFit/>
          </a:bodyPr>
          <a:lstStyle/>
          <a:p>
            <a:r>
              <a:rPr lang="en-US" sz="2000" dirty="0"/>
              <a:t>5</a:t>
            </a:r>
          </a:p>
        </p:txBody>
      </p:sp>
      <p:sp>
        <p:nvSpPr>
          <p:cNvPr id="27" name="TextBox 26">
            <a:extLst>
              <a:ext uri="{FF2B5EF4-FFF2-40B4-BE49-F238E27FC236}">
                <a16:creationId xmlns:a16="http://schemas.microsoft.com/office/drawing/2014/main" id="{CC7E3E33-EAD0-74EB-EA1C-CD7559E1038F}"/>
              </a:ext>
            </a:extLst>
          </p:cNvPr>
          <p:cNvSpPr txBox="1"/>
          <p:nvPr/>
        </p:nvSpPr>
        <p:spPr>
          <a:xfrm>
            <a:off x="20838" y="3681675"/>
            <a:ext cx="370614" cy="400110"/>
          </a:xfrm>
          <a:prstGeom prst="rect">
            <a:avLst/>
          </a:prstGeom>
          <a:noFill/>
        </p:spPr>
        <p:txBody>
          <a:bodyPr wrap="none" rtlCol="0">
            <a:spAutoFit/>
          </a:bodyPr>
          <a:lstStyle/>
          <a:p>
            <a:r>
              <a:rPr lang="en-US" sz="2000" dirty="0"/>
              <a:t>D</a:t>
            </a:r>
          </a:p>
        </p:txBody>
      </p:sp>
      <p:sp>
        <p:nvSpPr>
          <p:cNvPr id="28" name="TextBox 27">
            <a:extLst>
              <a:ext uri="{FF2B5EF4-FFF2-40B4-BE49-F238E27FC236}">
                <a16:creationId xmlns:a16="http://schemas.microsoft.com/office/drawing/2014/main" id="{EBBA5810-FDA0-479C-CC79-3EEA5E845B85}"/>
              </a:ext>
            </a:extLst>
          </p:cNvPr>
          <p:cNvSpPr txBox="1"/>
          <p:nvPr/>
        </p:nvSpPr>
        <p:spPr>
          <a:xfrm>
            <a:off x="9296780" y="3429000"/>
            <a:ext cx="327334" cy="400110"/>
          </a:xfrm>
          <a:prstGeom prst="rect">
            <a:avLst/>
          </a:prstGeom>
          <a:noFill/>
        </p:spPr>
        <p:txBody>
          <a:bodyPr wrap="none" rtlCol="0">
            <a:spAutoFit/>
          </a:bodyPr>
          <a:lstStyle/>
          <a:p>
            <a:r>
              <a:rPr lang="en-US" sz="2000" dirty="0"/>
              <a:t>4</a:t>
            </a:r>
          </a:p>
        </p:txBody>
      </p:sp>
      <p:sp>
        <p:nvSpPr>
          <p:cNvPr id="29" name="TextBox 28">
            <a:extLst>
              <a:ext uri="{FF2B5EF4-FFF2-40B4-BE49-F238E27FC236}">
                <a16:creationId xmlns:a16="http://schemas.microsoft.com/office/drawing/2014/main" id="{0BF896AB-C4B9-EE7F-33CB-DF88643BB9E4}"/>
              </a:ext>
            </a:extLst>
          </p:cNvPr>
          <p:cNvSpPr txBox="1"/>
          <p:nvPr/>
        </p:nvSpPr>
        <p:spPr>
          <a:xfrm>
            <a:off x="2921228" y="4038975"/>
            <a:ext cx="356188" cy="400110"/>
          </a:xfrm>
          <a:prstGeom prst="rect">
            <a:avLst/>
          </a:prstGeom>
          <a:noFill/>
        </p:spPr>
        <p:txBody>
          <a:bodyPr wrap="none" rtlCol="0">
            <a:spAutoFit/>
          </a:bodyPr>
          <a:lstStyle/>
          <a:p>
            <a:r>
              <a:rPr lang="en-US" sz="2000" dirty="0"/>
              <a:t>E</a:t>
            </a:r>
          </a:p>
        </p:txBody>
      </p:sp>
      <p:sp>
        <p:nvSpPr>
          <p:cNvPr id="30" name="TextBox 29">
            <a:extLst>
              <a:ext uri="{FF2B5EF4-FFF2-40B4-BE49-F238E27FC236}">
                <a16:creationId xmlns:a16="http://schemas.microsoft.com/office/drawing/2014/main" id="{07C0BD96-339C-8262-7169-B8DA1E83BE66}"/>
              </a:ext>
            </a:extLst>
          </p:cNvPr>
          <p:cNvSpPr txBox="1"/>
          <p:nvPr/>
        </p:nvSpPr>
        <p:spPr>
          <a:xfrm>
            <a:off x="328248" y="5858951"/>
            <a:ext cx="1943161" cy="523220"/>
          </a:xfrm>
          <a:prstGeom prst="rect">
            <a:avLst/>
          </a:prstGeom>
          <a:noFill/>
        </p:spPr>
        <p:txBody>
          <a:bodyPr wrap="none" rtlCol="0">
            <a:spAutoFit/>
          </a:bodyPr>
          <a:lstStyle/>
          <a:p>
            <a:r>
              <a:rPr lang="en-US" sz="2800" dirty="0"/>
              <a:t>Functions f</a:t>
            </a:r>
          </a:p>
        </p:txBody>
      </p:sp>
      <p:sp>
        <p:nvSpPr>
          <p:cNvPr id="31" name="TextBox 30">
            <a:extLst>
              <a:ext uri="{FF2B5EF4-FFF2-40B4-BE49-F238E27FC236}">
                <a16:creationId xmlns:a16="http://schemas.microsoft.com/office/drawing/2014/main" id="{496C8E5B-DAA0-2474-9818-C243CDF908D1}"/>
              </a:ext>
            </a:extLst>
          </p:cNvPr>
          <p:cNvSpPr txBox="1"/>
          <p:nvPr/>
        </p:nvSpPr>
        <p:spPr>
          <a:xfrm>
            <a:off x="10123877" y="137294"/>
            <a:ext cx="2204432" cy="954107"/>
          </a:xfrm>
          <a:prstGeom prst="rect">
            <a:avLst/>
          </a:prstGeom>
          <a:noFill/>
        </p:spPr>
        <p:txBody>
          <a:bodyPr wrap="square" rtlCol="0">
            <a:spAutoFit/>
          </a:bodyPr>
          <a:lstStyle/>
          <a:p>
            <a:r>
              <a:rPr lang="en-US" sz="2800" dirty="0"/>
              <a:t>Rate of change of f</a:t>
            </a:r>
          </a:p>
        </p:txBody>
      </p:sp>
    </p:spTree>
    <p:extLst>
      <p:ext uri="{BB962C8B-B14F-4D97-AF65-F5344CB8AC3E}">
        <p14:creationId xmlns:p14="http://schemas.microsoft.com/office/powerpoint/2010/main" val="3012946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B545E-3EF4-645E-0A55-AB2EDE7314A6}"/>
              </a:ext>
            </a:extLst>
          </p:cNvPr>
          <p:cNvSpPr>
            <a:spLocks noGrp="1"/>
          </p:cNvSpPr>
          <p:nvPr>
            <p:ph type="title"/>
          </p:nvPr>
        </p:nvSpPr>
        <p:spPr>
          <a:xfrm>
            <a:off x="5546244" y="232235"/>
            <a:ext cx="6072249" cy="1143000"/>
          </a:xfrm>
        </p:spPr>
        <p:txBody>
          <a:bodyPr/>
          <a:lstStyle/>
          <a:p>
            <a:r>
              <a:rPr lang="en-US" dirty="0"/>
              <a:t>Deciding on a model: Residuals</a:t>
            </a:r>
          </a:p>
        </p:txBody>
      </p:sp>
      <p:sp>
        <p:nvSpPr>
          <p:cNvPr id="3" name="Content Placeholder 2">
            <a:extLst>
              <a:ext uri="{FF2B5EF4-FFF2-40B4-BE49-F238E27FC236}">
                <a16:creationId xmlns:a16="http://schemas.microsoft.com/office/drawing/2014/main" id="{3D415163-12D9-49B6-AA8F-09E474E861B0}"/>
              </a:ext>
            </a:extLst>
          </p:cNvPr>
          <p:cNvSpPr>
            <a:spLocks noGrp="1"/>
          </p:cNvSpPr>
          <p:nvPr>
            <p:ph idx="1"/>
          </p:nvPr>
        </p:nvSpPr>
        <p:spPr>
          <a:xfrm>
            <a:off x="5965371" y="5940225"/>
            <a:ext cx="5999296" cy="1558636"/>
          </a:xfrm>
        </p:spPr>
        <p:txBody>
          <a:bodyPr/>
          <a:lstStyle/>
          <a:p>
            <a:pPr marL="25400" indent="0">
              <a:buNone/>
            </a:pPr>
            <a:r>
              <a:rPr lang="en-US" sz="2000" dirty="0"/>
              <a:t>https://</a:t>
            </a:r>
            <a:r>
              <a:rPr lang="en-US" sz="2000" dirty="0" err="1"/>
              <a:t>www.amstat.org</a:t>
            </a:r>
            <a:r>
              <a:rPr lang="en-US" sz="2000" dirty="0"/>
              <a:t>/education/k-12-educators</a:t>
            </a:r>
          </a:p>
        </p:txBody>
      </p:sp>
      <p:pic>
        <p:nvPicPr>
          <p:cNvPr id="4" name="Picture 3">
            <a:extLst>
              <a:ext uri="{FF2B5EF4-FFF2-40B4-BE49-F238E27FC236}">
                <a16:creationId xmlns:a16="http://schemas.microsoft.com/office/drawing/2014/main" id="{E30E3F7C-79F9-4D08-C3C6-5FA5D0470D16}"/>
              </a:ext>
            </a:extLst>
          </p:cNvPr>
          <p:cNvPicPr>
            <a:picLocks noChangeAspect="1"/>
          </p:cNvPicPr>
          <p:nvPr/>
        </p:nvPicPr>
        <p:blipFill>
          <a:blip r:embed="rId2"/>
          <a:stretch>
            <a:fillRect/>
          </a:stretch>
        </p:blipFill>
        <p:spPr>
          <a:xfrm>
            <a:off x="96704" y="0"/>
            <a:ext cx="5267592" cy="6858000"/>
          </a:xfrm>
          <a:prstGeom prst="rect">
            <a:avLst/>
          </a:prstGeom>
        </p:spPr>
      </p:pic>
      <p:sp>
        <p:nvSpPr>
          <p:cNvPr id="5" name="TextBox 4">
            <a:extLst>
              <a:ext uri="{FF2B5EF4-FFF2-40B4-BE49-F238E27FC236}">
                <a16:creationId xmlns:a16="http://schemas.microsoft.com/office/drawing/2014/main" id="{D853A8C3-46AF-0BBF-C11F-FD5D7BCAE7F0}"/>
              </a:ext>
            </a:extLst>
          </p:cNvPr>
          <p:cNvSpPr txBox="1"/>
          <p:nvPr/>
        </p:nvSpPr>
        <p:spPr>
          <a:xfrm>
            <a:off x="5965371" y="1536174"/>
            <a:ext cx="5475104" cy="3785652"/>
          </a:xfrm>
          <a:prstGeom prst="rect">
            <a:avLst/>
          </a:prstGeom>
          <a:noFill/>
        </p:spPr>
        <p:txBody>
          <a:bodyPr wrap="square">
            <a:spAutoFit/>
          </a:bodyPr>
          <a:lstStyle/>
          <a:p>
            <a:r>
              <a:rPr lang="en-US" sz="2400" dirty="0">
                <a:solidFill>
                  <a:srgbClr val="424242"/>
                </a:solidFill>
                <a:latin typeface="Times"/>
              </a:rPr>
              <a:t>Residuals should </a:t>
            </a:r>
            <a:r>
              <a:rPr lang="en-US" sz="2400" dirty="0">
                <a:solidFill>
                  <a:srgbClr val="424242"/>
                </a:solidFill>
                <a:effectLst/>
                <a:latin typeface="Times"/>
              </a:rPr>
              <a:t>have a random distribution.</a:t>
            </a:r>
          </a:p>
          <a:p>
            <a:pPr marL="342900" indent="-342900">
              <a:buFont typeface="Arial" panose="020B0604020202020204" pitchFamily="34" charset="0"/>
              <a:buChar char="•"/>
            </a:pPr>
            <a:r>
              <a:rPr lang="en-US" sz="2400" dirty="0">
                <a:solidFill>
                  <a:srgbClr val="424242"/>
                </a:solidFill>
                <a:effectLst/>
                <a:latin typeface="Times"/>
              </a:rPr>
              <a:t>Do they reveal a pattern that can be used to predict? </a:t>
            </a:r>
            <a:endParaRPr lang="en-US" sz="2400" dirty="0"/>
          </a:p>
          <a:p>
            <a:pPr marL="342900" indent="-342900">
              <a:buFont typeface="Arial" panose="020B0604020202020204" pitchFamily="34" charset="0"/>
              <a:buChar char="•"/>
            </a:pPr>
            <a:r>
              <a:rPr lang="en-US" sz="2400" dirty="0">
                <a:solidFill>
                  <a:srgbClr val="424242"/>
                </a:solidFill>
                <a:effectLst/>
                <a:latin typeface="Times"/>
              </a:rPr>
              <a:t>Do one or more of the data points have more influence that they should on the regression line? </a:t>
            </a:r>
            <a:endParaRPr lang="en-US" sz="2400" dirty="0"/>
          </a:p>
          <a:p>
            <a:pPr marL="342900" indent="-342900">
              <a:buFont typeface="Arial" panose="020B0604020202020204" pitchFamily="34" charset="0"/>
              <a:buChar char="•"/>
            </a:pPr>
            <a:r>
              <a:rPr lang="en-US" sz="2400" dirty="0">
                <a:solidFill>
                  <a:srgbClr val="424242"/>
                </a:solidFill>
                <a:effectLst/>
                <a:latin typeface="Times"/>
              </a:rPr>
              <a:t>Do the residuals have a narrow vertical spread at one end of the plot and a wider spread at the other end? </a:t>
            </a:r>
            <a:endParaRPr lang="en-US" sz="2400" dirty="0"/>
          </a:p>
        </p:txBody>
      </p:sp>
    </p:spTree>
    <p:extLst>
      <p:ext uri="{BB962C8B-B14F-4D97-AF65-F5344CB8AC3E}">
        <p14:creationId xmlns:p14="http://schemas.microsoft.com/office/powerpoint/2010/main" val="490299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a:xfrm>
            <a:off x="314793" y="304800"/>
            <a:ext cx="10048407" cy="1143000"/>
          </a:xfrm>
        </p:spPr>
        <p:txBody>
          <a:bodyPr/>
          <a:lstStyle/>
          <a:p>
            <a:pPr>
              <a:defRPr/>
            </a:pPr>
            <a:r>
              <a:rPr lang="en-US" dirty="0"/>
              <a:t>Fitting a linear model</a:t>
            </a:r>
          </a:p>
        </p:txBody>
      </p:sp>
      <p:sp>
        <p:nvSpPr>
          <p:cNvPr id="2" name="TextBox 1">
            <a:extLst>
              <a:ext uri="{FF2B5EF4-FFF2-40B4-BE49-F238E27FC236}">
                <a16:creationId xmlns:a16="http://schemas.microsoft.com/office/drawing/2014/main" id="{3051B63A-5F4E-67A4-DA58-1F7726F769CC}"/>
              </a:ext>
            </a:extLst>
          </p:cNvPr>
          <p:cNvSpPr txBox="1"/>
          <p:nvPr/>
        </p:nvSpPr>
        <p:spPr>
          <a:xfrm>
            <a:off x="3378725" y="5497689"/>
            <a:ext cx="5439310" cy="461665"/>
          </a:xfrm>
          <a:prstGeom prst="rect">
            <a:avLst/>
          </a:prstGeom>
          <a:noFill/>
        </p:spPr>
        <p:txBody>
          <a:bodyPr wrap="none" rtlCol="0">
            <a:spAutoFit/>
          </a:bodyPr>
          <a:lstStyle/>
          <a:p>
            <a:r>
              <a:rPr lang="en-US" sz="2400" dirty="0">
                <a:latin typeface="+mn-lt"/>
              </a:rPr>
              <a:t>Plot (generation, number of ancestors)</a:t>
            </a:r>
          </a:p>
        </p:txBody>
      </p:sp>
      <p:sp>
        <p:nvSpPr>
          <p:cNvPr id="3" name="TextBox 2">
            <a:extLst>
              <a:ext uri="{FF2B5EF4-FFF2-40B4-BE49-F238E27FC236}">
                <a16:creationId xmlns:a16="http://schemas.microsoft.com/office/drawing/2014/main" id="{111E1C7F-52BE-A3F3-868D-C0A5DCB0BA80}"/>
              </a:ext>
            </a:extLst>
          </p:cNvPr>
          <p:cNvSpPr txBox="1"/>
          <p:nvPr/>
        </p:nvSpPr>
        <p:spPr>
          <a:xfrm>
            <a:off x="270182" y="5214293"/>
            <a:ext cx="3108543" cy="369332"/>
          </a:xfrm>
          <a:prstGeom prst="rect">
            <a:avLst/>
          </a:prstGeom>
          <a:noFill/>
        </p:spPr>
        <p:txBody>
          <a:bodyPr wrap="none" rtlCol="0">
            <a:spAutoFit/>
          </a:bodyPr>
          <a:lstStyle/>
          <a:p>
            <a:r>
              <a:rPr lang="en-US" sz="1800" dirty="0"/>
              <a:t>First generation, 2 ancestors</a:t>
            </a:r>
          </a:p>
        </p:txBody>
      </p:sp>
      <p:pic>
        <p:nvPicPr>
          <p:cNvPr id="12290" name="Picture 2" descr="Border">
            <a:extLst>
              <a:ext uri="{FF2B5EF4-FFF2-40B4-BE49-F238E27FC236}">
                <a16:creationId xmlns:a16="http://schemas.microsoft.com/office/drawing/2014/main" id="{82F6BD2A-00FC-D4A4-D787-7DDE7B6B37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2466" y="1731196"/>
            <a:ext cx="4426595" cy="332514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Border">
            <a:extLst>
              <a:ext uri="{FF2B5EF4-FFF2-40B4-BE49-F238E27FC236}">
                <a16:creationId xmlns:a16="http://schemas.microsoft.com/office/drawing/2014/main" id="{675427A2-A339-E9FE-5D31-82C659C7EA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5427" y="1731196"/>
            <a:ext cx="4426595" cy="332514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F781F043-BA6F-20C9-FA74-298C8D5FA23E}"/>
              </a:ext>
            </a:extLst>
          </p:cNvPr>
          <p:cNvCxnSpPr>
            <a:cxnSpLocks/>
          </p:cNvCxnSpPr>
          <p:nvPr/>
        </p:nvCxnSpPr>
        <p:spPr>
          <a:xfrm flipV="1">
            <a:off x="1383632" y="4181695"/>
            <a:ext cx="968803" cy="1032598"/>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009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2C6C2-08BD-EC01-1129-19630A1B9590}"/>
              </a:ext>
            </a:extLst>
          </p:cNvPr>
          <p:cNvSpPr>
            <a:spLocks noGrp="1"/>
          </p:cNvSpPr>
          <p:nvPr>
            <p:ph type="ctrTitle"/>
          </p:nvPr>
        </p:nvSpPr>
        <p:spPr>
          <a:xfrm>
            <a:off x="1052187" y="1441494"/>
            <a:ext cx="10363200" cy="1470025"/>
          </a:xfrm>
        </p:spPr>
        <p:txBody>
          <a:bodyPr>
            <a:normAutofit/>
          </a:bodyPr>
          <a:lstStyle/>
          <a:p>
            <a:pPr algn="ctr"/>
            <a:r>
              <a:rPr lang="en-US" dirty="0"/>
              <a:t>Modeling in AP Precalculus with TI Technology</a:t>
            </a:r>
            <a:endParaRPr lang="en-US" sz="2025" dirty="0"/>
          </a:p>
        </p:txBody>
      </p:sp>
      <p:sp>
        <p:nvSpPr>
          <p:cNvPr id="3" name="Subtitle 2">
            <a:extLst>
              <a:ext uri="{FF2B5EF4-FFF2-40B4-BE49-F238E27FC236}">
                <a16:creationId xmlns:a16="http://schemas.microsoft.com/office/drawing/2014/main" id="{A9CCB8A4-E3CB-311A-D9AF-1EC2B6642717}"/>
              </a:ext>
            </a:extLst>
          </p:cNvPr>
          <p:cNvSpPr>
            <a:spLocks noGrp="1"/>
          </p:cNvSpPr>
          <p:nvPr>
            <p:ph type="subTitle" idx="1"/>
          </p:nvPr>
        </p:nvSpPr>
        <p:spPr/>
        <p:txBody>
          <a:bodyPr>
            <a:normAutofit fontScale="85000" lnSpcReduction="20000"/>
          </a:bodyPr>
          <a:lstStyle/>
          <a:p>
            <a:r>
              <a:rPr lang="en-US" sz="3000" dirty="0">
                <a:solidFill>
                  <a:srgbClr val="000000"/>
                </a:solidFill>
                <a:latin typeface="Times New Roman" panose="02020603050405020304" pitchFamily="18" charset="0"/>
                <a:ea typeface="Times New Roman" panose="02020603050405020304" pitchFamily="18" charset="0"/>
              </a:rPr>
              <a:t>Gail Burrill</a:t>
            </a:r>
          </a:p>
          <a:p>
            <a:r>
              <a:rPr lang="en-US" sz="2800" dirty="0">
                <a:solidFill>
                  <a:srgbClr val="000000"/>
                </a:solidFill>
                <a:latin typeface="Times New Roman" panose="02020603050405020304" pitchFamily="18" charset="0"/>
              </a:rPr>
              <a:t>Michigan State University</a:t>
            </a:r>
          </a:p>
          <a:p>
            <a:r>
              <a:rPr lang="en-US" dirty="0">
                <a:solidFill>
                  <a:srgbClr val="000000"/>
                </a:solidFill>
                <a:latin typeface="Times New Roman" panose="02020603050405020304" pitchFamily="18" charset="0"/>
              </a:rPr>
              <a:t>Tom Dick</a:t>
            </a:r>
          </a:p>
          <a:p>
            <a:r>
              <a:rPr lang="en-US" sz="2800" dirty="0">
                <a:solidFill>
                  <a:srgbClr val="000000"/>
                </a:solidFill>
                <a:latin typeface="Times New Roman" panose="02020603050405020304" pitchFamily="18" charset="0"/>
              </a:rPr>
              <a:t>Oregon State University</a:t>
            </a:r>
          </a:p>
          <a:p>
            <a:endParaRPr lang="en-US" dirty="0"/>
          </a:p>
        </p:txBody>
      </p:sp>
    </p:spTree>
    <p:extLst>
      <p:ext uri="{BB962C8B-B14F-4D97-AF65-F5344CB8AC3E}">
        <p14:creationId xmlns:p14="http://schemas.microsoft.com/office/powerpoint/2010/main" val="1907761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order">
            <a:extLst>
              <a:ext uri="{FF2B5EF4-FFF2-40B4-BE49-F238E27FC236}">
                <a16:creationId xmlns:a16="http://schemas.microsoft.com/office/drawing/2014/main" id="{F23B2E50-BCCD-4741-EED3-D0B590191D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143" y="917143"/>
            <a:ext cx="7131050" cy="5356657"/>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Border">
            <a:extLst>
              <a:ext uri="{FF2B5EF4-FFF2-40B4-BE49-F238E27FC236}">
                <a16:creationId xmlns:a16="http://schemas.microsoft.com/office/drawing/2014/main" id="{3D3E8C41-27D1-0832-BA63-3E83A8E019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Rectangle 4">
            <a:extLst>
              <a:ext uri="{FF2B5EF4-FFF2-40B4-BE49-F238E27FC236}">
                <a16:creationId xmlns:a16="http://schemas.microsoft.com/office/drawing/2014/main" id="{66A42674-A9F6-7EF3-0B88-9A80C67C3EDC}"/>
              </a:ext>
            </a:extLst>
          </p:cNvPr>
          <p:cNvSpPr>
            <a:spLocks noChangeArrowheads="1"/>
          </p:cNvSpPr>
          <p:nvPr/>
        </p:nvSpPr>
        <p:spPr bwMode="auto">
          <a:xfrm>
            <a:off x="609600" y="584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7E09831D-C5C4-312E-492C-0AFD4D8C4202}"/>
              </a:ext>
            </a:extLst>
          </p:cNvPr>
          <p:cNvSpPr>
            <a:spLocks noChangeArrowheads="1"/>
          </p:cNvSpPr>
          <p:nvPr/>
        </p:nvSpPr>
        <p:spPr bwMode="auto">
          <a:xfrm>
            <a:off x="5765800" y="1346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6B4FDF6B-54EA-4CFC-F2F2-5EDE89A232A5}"/>
              </a:ext>
            </a:extLst>
          </p:cNvPr>
          <p:cNvSpPr txBox="1"/>
          <p:nvPr/>
        </p:nvSpPr>
        <p:spPr>
          <a:xfrm>
            <a:off x="7989214" y="1902771"/>
            <a:ext cx="1588897" cy="461665"/>
          </a:xfrm>
          <a:prstGeom prst="rect">
            <a:avLst/>
          </a:prstGeom>
          <a:noFill/>
        </p:spPr>
        <p:txBody>
          <a:bodyPr wrap="none" rtlCol="0">
            <a:spAutoFit/>
          </a:bodyPr>
          <a:lstStyle/>
          <a:p>
            <a:r>
              <a:rPr lang="en-US" sz="2400" dirty="0"/>
              <a:t>(12, </a:t>
            </a:r>
            <a:r>
              <a:rPr lang="en-US" sz="2400" dirty="0">
                <a:solidFill>
                  <a:srgbClr val="C00000"/>
                </a:solidFill>
              </a:rPr>
              <a:t>4096</a:t>
            </a:r>
            <a:r>
              <a:rPr lang="en-US" sz="2400" dirty="0"/>
              <a:t>)</a:t>
            </a:r>
          </a:p>
        </p:txBody>
      </p:sp>
      <p:sp>
        <p:nvSpPr>
          <p:cNvPr id="12" name="TextBox 11">
            <a:extLst>
              <a:ext uri="{FF2B5EF4-FFF2-40B4-BE49-F238E27FC236}">
                <a16:creationId xmlns:a16="http://schemas.microsoft.com/office/drawing/2014/main" id="{9B4BA74F-6BFC-DDA5-3417-BF8C5F20DA95}"/>
              </a:ext>
            </a:extLst>
          </p:cNvPr>
          <p:cNvSpPr txBox="1"/>
          <p:nvPr/>
        </p:nvSpPr>
        <p:spPr>
          <a:xfrm>
            <a:off x="8114997" y="3442566"/>
            <a:ext cx="1588897" cy="461665"/>
          </a:xfrm>
          <a:prstGeom prst="rect">
            <a:avLst/>
          </a:prstGeom>
          <a:noFill/>
        </p:spPr>
        <p:txBody>
          <a:bodyPr wrap="none" rtlCol="0">
            <a:spAutoFit/>
          </a:bodyPr>
          <a:lstStyle/>
          <a:p>
            <a:r>
              <a:rPr lang="en-US" sz="2400" dirty="0"/>
              <a:t>(12, </a:t>
            </a:r>
            <a:r>
              <a:rPr lang="en-US" sz="2400" dirty="0">
                <a:solidFill>
                  <a:srgbClr val="C00000"/>
                </a:solidFill>
              </a:rPr>
              <a:t>2101</a:t>
            </a:r>
            <a:r>
              <a:rPr lang="en-US" sz="2400" dirty="0"/>
              <a:t>)</a:t>
            </a:r>
          </a:p>
        </p:txBody>
      </p:sp>
      <p:sp>
        <p:nvSpPr>
          <p:cNvPr id="13" name="Rectangle 8">
            <a:extLst>
              <a:ext uri="{FF2B5EF4-FFF2-40B4-BE49-F238E27FC236}">
                <a16:creationId xmlns:a16="http://schemas.microsoft.com/office/drawing/2014/main" id="{5817D870-1C83-B46C-A1EE-CD498D679095}"/>
              </a:ext>
            </a:extLst>
          </p:cNvPr>
          <p:cNvSpPr>
            <a:spLocks noChangeArrowheads="1"/>
          </p:cNvSpPr>
          <p:nvPr/>
        </p:nvSpPr>
        <p:spPr bwMode="auto">
          <a:xfrm>
            <a:off x="2507233" y="147364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2">
            <a:extLst>
              <a:ext uri="{FF2B5EF4-FFF2-40B4-BE49-F238E27FC236}">
                <a16:creationId xmlns:a16="http://schemas.microsoft.com/office/drawing/2014/main" id="{369B6D07-2FE8-82D7-F60A-A10845588F32}"/>
              </a:ext>
            </a:extLst>
          </p:cNvPr>
          <p:cNvSpPr>
            <a:spLocks noChangeArrowheads="1"/>
          </p:cNvSpPr>
          <p:nvPr/>
        </p:nvSpPr>
        <p:spPr bwMode="auto">
          <a:xfrm flipV="1">
            <a:off x="666069" y="1238249"/>
            <a:ext cx="1260246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5622FAA9-FA0C-A894-331A-CB189E9022BA}"/>
              </a:ext>
            </a:extLst>
          </p:cNvPr>
          <p:cNvSpPr txBox="1"/>
          <p:nvPr/>
        </p:nvSpPr>
        <p:spPr>
          <a:xfrm>
            <a:off x="7346211" y="1517056"/>
            <a:ext cx="5046574" cy="461665"/>
          </a:xfrm>
          <a:prstGeom prst="rect">
            <a:avLst/>
          </a:prstGeom>
          <a:noFill/>
        </p:spPr>
        <p:txBody>
          <a:bodyPr wrap="none" rtlCol="0">
            <a:spAutoFit/>
          </a:bodyPr>
          <a:lstStyle/>
          <a:p>
            <a:r>
              <a:rPr lang="en-US" sz="2400" dirty="0"/>
              <a:t>(generation, observed # ancestors) </a:t>
            </a:r>
          </a:p>
        </p:txBody>
      </p:sp>
      <p:sp>
        <p:nvSpPr>
          <p:cNvPr id="10" name="TextBox 9">
            <a:extLst>
              <a:ext uri="{FF2B5EF4-FFF2-40B4-BE49-F238E27FC236}">
                <a16:creationId xmlns:a16="http://schemas.microsoft.com/office/drawing/2014/main" id="{33AB3CBD-CC0B-70E0-AEED-7B35D34D1243}"/>
              </a:ext>
            </a:extLst>
          </p:cNvPr>
          <p:cNvSpPr txBox="1"/>
          <p:nvPr/>
        </p:nvSpPr>
        <p:spPr>
          <a:xfrm>
            <a:off x="7042954" y="3062212"/>
            <a:ext cx="4961615" cy="461665"/>
          </a:xfrm>
          <a:prstGeom prst="rect">
            <a:avLst/>
          </a:prstGeom>
          <a:noFill/>
        </p:spPr>
        <p:txBody>
          <a:bodyPr wrap="none" rtlCol="0">
            <a:spAutoFit/>
          </a:bodyPr>
          <a:lstStyle/>
          <a:p>
            <a:r>
              <a:rPr lang="en-US" sz="2400" dirty="0"/>
              <a:t>(generation, predicted # ancestors)</a:t>
            </a:r>
          </a:p>
        </p:txBody>
      </p:sp>
      <p:sp>
        <p:nvSpPr>
          <p:cNvPr id="15" name="Oval 14">
            <a:extLst>
              <a:ext uri="{FF2B5EF4-FFF2-40B4-BE49-F238E27FC236}">
                <a16:creationId xmlns:a16="http://schemas.microsoft.com/office/drawing/2014/main" id="{BF2D2B04-F0B3-80D3-8525-E16F217E5CF2}"/>
              </a:ext>
            </a:extLst>
          </p:cNvPr>
          <p:cNvSpPr/>
          <p:nvPr/>
        </p:nvSpPr>
        <p:spPr>
          <a:xfrm>
            <a:off x="6884679" y="3133872"/>
            <a:ext cx="165247" cy="204025"/>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a:extLst>
              <a:ext uri="{FF2B5EF4-FFF2-40B4-BE49-F238E27FC236}">
                <a16:creationId xmlns:a16="http://schemas.microsoft.com/office/drawing/2014/main" id="{5F66317A-96ED-1D35-5EFB-1A3F5C9BA5AC}"/>
              </a:ext>
            </a:extLst>
          </p:cNvPr>
          <p:cNvCxnSpPr>
            <a:cxnSpLocks/>
            <a:endCxn id="15" idx="0"/>
          </p:cNvCxnSpPr>
          <p:nvPr/>
        </p:nvCxnSpPr>
        <p:spPr>
          <a:xfrm>
            <a:off x="6954050" y="1814100"/>
            <a:ext cx="13253" cy="131977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3A3CBDE-D0A5-B914-BEE0-17AFAEEA1D19}"/>
              </a:ext>
            </a:extLst>
          </p:cNvPr>
          <p:cNvSpPr txBox="1"/>
          <p:nvPr/>
        </p:nvSpPr>
        <p:spPr>
          <a:xfrm>
            <a:off x="7711305" y="5388918"/>
            <a:ext cx="4330032" cy="461665"/>
          </a:xfrm>
          <a:prstGeom prst="rect">
            <a:avLst/>
          </a:prstGeom>
          <a:noFill/>
        </p:spPr>
        <p:txBody>
          <a:bodyPr wrap="none" rtlCol="0">
            <a:spAutoFit/>
          </a:bodyPr>
          <a:lstStyle/>
          <a:p>
            <a:r>
              <a:rPr lang="en-US" sz="2400" dirty="0">
                <a:solidFill>
                  <a:srgbClr val="C00000"/>
                </a:solidFill>
              </a:rPr>
              <a:t>Residual =</a:t>
            </a:r>
            <a:r>
              <a:rPr lang="en-US" sz="2400" dirty="0"/>
              <a:t> 4096-2100 = </a:t>
            </a:r>
            <a:r>
              <a:rPr lang="en-US" sz="2400" dirty="0">
                <a:solidFill>
                  <a:srgbClr val="C00000"/>
                </a:solidFill>
              </a:rPr>
              <a:t>1915 </a:t>
            </a:r>
          </a:p>
        </p:txBody>
      </p:sp>
      <p:sp>
        <p:nvSpPr>
          <p:cNvPr id="33" name="TextBox 32">
            <a:extLst>
              <a:ext uri="{FF2B5EF4-FFF2-40B4-BE49-F238E27FC236}">
                <a16:creationId xmlns:a16="http://schemas.microsoft.com/office/drawing/2014/main" id="{198D10C0-EE55-40C9-0270-06972CF44526}"/>
              </a:ext>
            </a:extLst>
          </p:cNvPr>
          <p:cNvSpPr txBox="1"/>
          <p:nvPr/>
        </p:nvSpPr>
        <p:spPr>
          <a:xfrm>
            <a:off x="7733852" y="4124922"/>
            <a:ext cx="4736432" cy="1200329"/>
          </a:xfrm>
          <a:prstGeom prst="rect">
            <a:avLst/>
          </a:prstGeom>
          <a:noFill/>
        </p:spPr>
        <p:txBody>
          <a:bodyPr wrap="square" rtlCol="0">
            <a:spAutoFit/>
          </a:bodyPr>
          <a:lstStyle/>
          <a:p>
            <a:r>
              <a:rPr lang="en-US" sz="2400" dirty="0">
                <a:solidFill>
                  <a:srgbClr val="C00000"/>
                </a:solidFill>
              </a:rPr>
              <a:t>Residual =</a:t>
            </a:r>
            <a:r>
              <a:rPr lang="en-US" sz="2400" dirty="0"/>
              <a:t> </a:t>
            </a:r>
          </a:p>
          <a:p>
            <a:r>
              <a:rPr lang="en-US" sz="2400" dirty="0"/>
              <a:t>Observed # of ancestors – predicted # of ancestors </a:t>
            </a:r>
            <a:r>
              <a:rPr lang="en-US" sz="2400" dirty="0">
                <a:solidFill>
                  <a:srgbClr val="C00000"/>
                </a:solidFill>
              </a:rPr>
              <a:t> </a:t>
            </a:r>
          </a:p>
        </p:txBody>
      </p:sp>
      <p:sp>
        <p:nvSpPr>
          <p:cNvPr id="2" name="TextBox 1">
            <a:extLst>
              <a:ext uri="{FF2B5EF4-FFF2-40B4-BE49-F238E27FC236}">
                <a16:creationId xmlns:a16="http://schemas.microsoft.com/office/drawing/2014/main" id="{E241875E-F9FC-4413-B0E3-E5BBFBC1EBBA}"/>
              </a:ext>
            </a:extLst>
          </p:cNvPr>
          <p:cNvSpPr txBox="1"/>
          <p:nvPr/>
        </p:nvSpPr>
        <p:spPr>
          <a:xfrm>
            <a:off x="63377" y="171955"/>
            <a:ext cx="11798423" cy="523220"/>
          </a:xfrm>
          <a:prstGeom prst="rect">
            <a:avLst/>
          </a:prstGeom>
          <a:noFill/>
        </p:spPr>
        <p:txBody>
          <a:bodyPr wrap="none" rtlCol="0">
            <a:spAutoFit/>
          </a:bodyPr>
          <a:lstStyle/>
          <a:p>
            <a:r>
              <a:rPr lang="en-US" sz="2800" dirty="0">
                <a:solidFill>
                  <a:srgbClr val="C00000"/>
                </a:solidFill>
              </a:rPr>
              <a:t>Residual = Observed dependent variable – Predicted dependent variable</a:t>
            </a:r>
          </a:p>
        </p:txBody>
      </p:sp>
    </p:spTree>
    <p:extLst>
      <p:ext uri="{BB962C8B-B14F-4D97-AF65-F5344CB8AC3E}">
        <p14:creationId xmlns:p14="http://schemas.microsoft.com/office/powerpoint/2010/main" val="2627736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order">
            <a:extLst>
              <a:ext uri="{FF2B5EF4-FFF2-40B4-BE49-F238E27FC236}">
                <a16:creationId xmlns:a16="http://schemas.microsoft.com/office/drawing/2014/main" id="{D7469B50-C5F6-8E13-C66B-170E3DBF80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54" y="794859"/>
            <a:ext cx="7481294" cy="5619751"/>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Border">
            <a:extLst>
              <a:ext uri="{FF2B5EF4-FFF2-40B4-BE49-F238E27FC236}">
                <a16:creationId xmlns:a16="http://schemas.microsoft.com/office/drawing/2014/main" id="{3D3E8C41-27D1-0832-BA63-3E83A8E0194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Rectangle 4">
            <a:extLst>
              <a:ext uri="{FF2B5EF4-FFF2-40B4-BE49-F238E27FC236}">
                <a16:creationId xmlns:a16="http://schemas.microsoft.com/office/drawing/2014/main" id="{66A42674-A9F6-7EF3-0B88-9A80C67C3EDC}"/>
              </a:ext>
            </a:extLst>
          </p:cNvPr>
          <p:cNvSpPr>
            <a:spLocks noChangeArrowheads="1"/>
          </p:cNvSpPr>
          <p:nvPr/>
        </p:nvSpPr>
        <p:spPr bwMode="auto">
          <a:xfrm>
            <a:off x="609600" y="584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7E09831D-C5C4-312E-492C-0AFD4D8C4202}"/>
              </a:ext>
            </a:extLst>
          </p:cNvPr>
          <p:cNvSpPr>
            <a:spLocks noChangeArrowheads="1"/>
          </p:cNvSpPr>
          <p:nvPr/>
        </p:nvSpPr>
        <p:spPr bwMode="auto">
          <a:xfrm>
            <a:off x="5765800" y="1346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8">
            <a:extLst>
              <a:ext uri="{FF2B5EF4-FFF2-40B4-BE49-F238E27FC236}">
                <a16:creationId xmlns:a16="http://schemas.microsoft.com/office/drawing/2014/main" id="{5817D870-1C83-B46C-A1EE-CD498D679095}"/>
              </a:ext>
            </a:extLst>
          </p:cNvPr>
          <p:cNvSpPr>
            <a:spLocks noChangeArrowheads="1"/>
          </p:cNvSpPr>
          <p:nvPr/>
        </p:nvSpPr>
        <p:spPr bwMode="auto">
          <a:xfrm>
            <a:off x="2507233" y="147364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2">
            <a:extLst>
              <a:ext uri="{FF2B5EF4-FFF2-40B4-BE49-F238E27FC236}">
                <a16:creationId xmlns:a16="http://schemas.microsoft.com/office/drawing/2014/main" id="{369B6D07-2FE8-82D7-F60A-A10845588F32}"/>
              </a:ext>
            </a:extLst>
          </p:cNvPr>
          <p:cNvSpPr>
            <a:spLocks noChangeArrowheads="1"/>
          </p:cNvSpPr>
          <p:nvPr/>
        </p:nvSpPr>
        <p:spPr bwMode="auto">
          <a:xfrm flipV="1">
            <a:off x="666069" y="1238249"/>
            <a:ext cx="1260246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TextBox 15">
            <a:extLst>
              <a:ext uri="{FF2B5EF4-FFF2-40B4-BE49-F238E27FC236}">
                <a16:creationId xmlns:a16="http://schemas.microsoft.com/office/drawing/2014/main" id="{7A0FA8E1-ABFC-8C05-F7ED-8FFBF9274CD6}"/>
              </a:ext>
            </a:extLst>
          </p:cNvPr>
          <p:cNvSpPr txBox="1"/>
          <p:nvPr/>
        </p:nvSpPr>
        <p:spPr>
          <a:xfrm>
            <a:off x="6248400" y="4745408"/>
            <a:ext cx="1245854" cy="461665"/>
          </a:xfrm>
          <a:prstGeom prst="rect">
            <a:avLst/>
          </a:prstGeom>
          <a:noFill/>
        </p:spPr>
        <p:txBody>
          <a:bodyPr wrap="none" rtlCol="0">
            <a:spAutoFit/>
          </a:bodyPr>
          <a:lstStyle/>
          <a:p>
            <a:r>
              <a:rPr lang="en-US" sz="2400" dirty="0"/>
              <a:t>(8, </a:t>
            </a:r>
            <a:r>
              <a:rPr lang="en-US" sz="2400" dirty="0">
                <a:solidFill>
                  <a:srgbClr val="C00000"/>
                </a:solidFill>
              </a:rPr>
              <a:t>256</a:t>
            </a:r>
            <a:r>
              <a:rPr lang="en-US" sz="2400" dirty="0"/>
              <a:t>)</a:t>
            </a:r>
          </a:p>
        </p:txBody>
      </p:sp>
      <p:sp>
        <p:nvSpPr>
          <p:cNvPr id="18" name="TextBox 17">
            <a:extLst>
              <a:ext uri="{FF2B5EF4-FFF2-40B4-BE49-F238E27FC236}">
                <a16:creationId xmlns:a16="http://schemas.microsoft.com/office/drawing/2014/main" id="{A06AC722-CB3D-8D02-BF18-BD2B2F65771A}"/>
              </a:ext>
            </a:extLst>
          </p:cNvPr>
          <p:cNvSpPr txBox="1"/>
          <p:nvPr/>
        </p:nvSpPr>
        <p:spPr>
          <a:xfrm>
            <a:off x="3378285" y="3775410"/>
            <a:ext cx="1417376" cy="461665"/>
          </a:xfrm>
          <a:prstGeom prst="rect">
            <a:avLst/>
          </a:prstGeom>
          <a:noFill/>
        </p:spPr>
        <p:txBody>
          <a:bodyPr wrap="none" rtlCol="0">
            <a:spAutoFit/>
          </a:bodyPr>
          <a:lstStyle/>
          <a:p>
            <a:r>
              <a:rPr lang="en-US" sz="2400" dirty="0"/>
              <a:t>(8, </a:t>
            </a:r>
            <a:r>
              <a:rPr lang="en-US" sz="2400" dirty="0">
                <a:solidFill>
                  <a:srgbClr val="C00000"/>
                </a:solidFill>
              </a:rPr>
              <a:t>1069</a:t>
            </a:r>
            <a:r>
              <a:rPr lang="en-US" sz="2400" dirty="0"/>
              <a:t>)</a:t>
            </a:r>
          </a:p>
        </p:txBody>
      </p:sp>
      <p:sp>
        <p:nvSpPr>
          <p:cNvPr id="19" name="TextBox 18">
            <a:extLst>
              <a:ext uri="{FF2B5EF4-FFF2-40B4-BE49-F238E27FC236}">
                <a16:creationId xmlns:a16="http://schemas.microsoft.com/office/drawing/2014/main" id="{17FBEE13-7962-8949-C0BF-75F8F3FE159F}"/>
              </a:ext>
            </a:extLst>
          </p:cNvPr>
          <p:cNvSpPr txBox="1"/>
          <p:nvPr/>
        </p:nvSpPr>
        <p:spPr>
          <a:xfrm>
            <a:off x="5345046" y="4472189"/>
            <a:ext cx="3693640" cy="461665"/>
          </a:xfrm>
          <a:prstGeom prst="rect">
            <a:avLst/>
          </a:prstGeom>
          <a:noFill/>
        </p:spPr>
        <p:txBody>
          <a:bodyPr wrap="none" rtlCol="0">
            <a:spAutoFit/>
          </a:bodyPr>
          <a:lstStyle/>
          <a:p>
            <a:r>
              <a:rPr lang="en-US" sz="2400" dirty="0"/>
              <a:t>(generation, # ancestors) </a:t>
            </a:r>
          </a:p>
        </p:txBody>
      </p:sp>
      <p:sp>
        <p:nvSpPr>
          <p:cNvPr id="20" name="TextBox 19">
            <a:extLst>
              <a:ext uri="{FF2B5EF4-FFF2-40B4-BE49-F238E27FC236}">
                <a16:creationId xmlns:a16="http://schemas.microsoft.com/office/drawing/2014/main" id="{EDD8758A-AABF-D722-1355-583BB2A4FE2E}"/>
              </a:ext>
            </a:extLst>
          </p:cNvPr>
          <p:cNvSpPr txBox="1"/>
          <p:nvPr/>
        </p:nvSpPr>
        <p:spPr>
          <a:xfrm>
            <a:off x="1429925" y="3373903"/>
            <a:ext cx="4961615" cy="461665"/>
          </a:xfrm>
          <a:prstGeom prst="rect">
            <a:avLst/>
          </a:prstGeom>
          <a:noFill/>
        </p:spPr>
        <p:txBody>
          <a:bodyPr wrap="none" rtlCol="0">
            <a:spAutoFit/>
          </a:bodyPr>
          <a:lstStyle/>
          <a:p>
            <a:r>
              <a:rPr lang="en-US" sz="2400" dirty="0"/>
              <a:t>(generation, predicted # ancestors)</a:t>
            </a:r>
          </a:p>
        </p:txBody>
      </p:sp>
      <p:sp>
        <p:nvSpPr>
          <p:cNvPr id="21" name="Oval 20">
            <a:extLst>
              <a:ext uri="{FF2B5EF4-FFF2-40B4-BE49-F238E27FC236}">
                <a16:creationId xmlns:a16="http://schemas.microsoft.com/office/drawing/2014/main" id="{3661A37F-C2F7-2131-B870-44815B689DA3}"/>
              </a:ext>
            </a:extLst>
          </p:cNvPr>
          <p:cNvSpPr/>
          <p:nvPr/>
        </p:nvSpPr>
        <p:spPr>
          <a:xfrm>
            <a:off x="5114802" y="3904231"/>
            <a:ext cx="165247" cy="204025"/>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C618D71-F80D-DFEA-228A-2AA45F23B57E}"/>
              </a:ext>
            </a:extLst>
          </p:cNvPr>
          <p:cNvSpPr txBox="1"/>
          <p:nvPr/>
        </p:nvSpPr>
        <p:spPr>
          <a:xfrm>
            <a:off x="60191" y="82639"/>
            <a:ext cx="11798423" cy="523220"/>
          </a:xfrm>
          <a:prstGeom prst="rect">
            <a:avLst/>
          </a:prstGeom>
          <a:noFill/>
        </p:spPr>
        <p:txBody>
          <a:bodyPr wrap="none" rtlCol="0">
            <a:spAutoFit/>
          </a:bodyPr>
          <a:lstStyle/>
          <a:p>
            <a:r>
              <a:rPr lang="en-US" sz="2800" dirty="0">
                <a:solidFill>
                  <a:srgbClr val="C00000"/>
                </a:solidFill>
              </a:rPr>
              <a:t>Residual = Observed dependent variable – Predicted dependent variable</a:t>
            </a:r>
          </a:p>
        </p:txBody>
      </p:sp>
      <p:cxnSp>
        <p:nvCxnSpPr>
          <p:cNvPr id="24" name="Straight Arrow Connector 23">
            <a:extLst>
              <a:ext uri="{FF2B5EF4-FFF2-40B4-BE49-F238E27FC236}">
                <a16:creationId xmlns:a16="http://schemas.microsoft.com/office/drawing/2014/main" id="{C1FFE2CE-8CB1-4C77-650D-F72CB5005491}"/>
              </a:ext>
            </a:extLst>
          </p:cNvPr>
          <p:cNvCxnSpPr>
            <a:cxnSpLocks/>
          </p:cNvCxnSpPr>
          <p:nvPr/>
        </p:nvCxnSpPr>
        <p:spPr>
          <a:xfrm flipV="1">
            <a:off x="5197425" y="4145769"/>
            <a:ext cx="0" cy="49014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97287DF-B5C4-6D6E-EF88-9CC86226CAEF}"/>
              </a:ext>
            </a:extLst>
          </p:cNvPr>
          <p:cNvSpPr txBox="1"/>
          <p:nvPr/>
        </p:nvSpPr>
        <p:spPr>
          <a:xfrm>
            <a:off x="7765683" y="3354210"/>
            <a:ext cx="4174541" cy="461665"/>
          </a:xfrm>
          <a:prstGeom prst="rect">
            <a:avLst/>
          </a:prstGeom>
          <a:noFill/>
        </p:spPr>
        <p:txBody>
          <a:bodyPr wrap="none" rtlCol="0">
            <a:spAutoFit/>
          </a:bodyPr>
          <a:lstStyle/>
          <a:p>
            <a:r>
              <a:rPr lang="en-US" sz="2400" dirty="0">
                <a:solidFill>
                  <a:srgbClr val="C00000"/>
                </a:solidFill>
              </a:rPr>
              <a:t>Residual =</a:t>
            </a:r>
            <a:r>
              <a:rPr lang="en-US" sz="2400" dirty="0"/>
              <a:t> 256-1069 = </a:t>
            </a:r>
            <a:r>
              <a:rPr lang="en-US" sz="2400" dirty="0">
                <a:solidFill>
                  <a:srgbClr val="C00000"/>
                </a:solidFill>
              </a:rPr>
              <a:t>- 813 </a:t>
            </a:r>
          </a:p>
        </p:txBody>
      </p:sp>
      <p:sp>
        <p:nvSpPr>
          <p:cNvPr id="8" name="TextBox 7">
            <a:extLst>
              <a:ext uri="{FF2B5EF4-FFF2-40B4-BE49-F238E27FC236}">
                <a16:creationId xmlns:a16="http://schemas.microsoft.com/office/drawing/2014/main" id="{926D6628-094D-E06E-6D7E-EDB44476E44D}"/>
              </a:ext>
            </a:extLst>
          </p:cNvPr>
          <p:cNvSpPr txBox="1"/>
          <p:nvPr/>
        </p:nvSpPr>
        <p:spPr>
          <a:xfrm>
            <a:off x="7590507" y="1813764"/>
            <a:ext cx="4736432" cy="1200329"/>
          </a:xfrm>
          <a:prstGeom prst="rect">
            <a:avLst/>
          </a:prstGeom>
          <a:noFill/>
        </p:spPr>
        <p:txBody>
          <a:bodyPr wrap="square" rtlCol="0">
            <a:spAutoFit/>
          </a:bodyPr>
          <a:lstStyle/>
          <a:p>
            <a:r>
              <a:rPr lang="en-US" sz="2400" dirty="0">
                <a:solidFill>
                  <a:srgbClr val="C00000"/>
                </a:solidFill>
              </a:rPr>
              <a:t>Residual =</a:t>
            </a:r>
            <a:endParaRPr lang="en-US" sz="2400" dirty="0"/>
          </a:p>
          <a:p>
            <a:r>
              <a:rPr lang="en-US" sz="2400" dirty="0"/>
              <a:t>Observed # of ancestors – predicted # of ancestors </a:t>
            </a:r>
            <a:r>
              <a:rPr lang="en-US" sz="2400" dirty="0">
                <a:solidFill>
                  <a:srgbClr val="C00000"/>
                </a:solidFill>
              </a:rPr>
              <a:t> </a:t>
            </a:r>
          </a:p>
        </p:txBody>
      </p:sp>
    </p:spTree>
    <p:extLst>
      <p:ext uri="{BB962C8B-B14F-4D97-AF65-F5344CB8AC3E}">
        <p14:creationId xmlns:p14="http://schemas.microsoft.com/office/powerpoint/2010/main" val="3725660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order">
            <a:extLst>
              <a:ext uri="{FF2B5EF4-FFF2-40B4-BE49-F238E27FC236}">
                <a16:creationId xmlns:a16="http://schemas.microsoft.com/office/drawing/2014/main" id="{1E7D7B79-0A94-D39F-F90E-860247D453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776" y="927148"/>
            <a:ext cx="6972284" cy="523739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D0E168A-F81C-5E55-2A4B-878A36829260}"/>
              </a:ext>
            </a:extLst>
          </p:cNvPr>
          <p:cNvSpPr>
            <a:spLocks noGrp="1"/>
          </p:cNvSpPr>
          <p:nvPr>
            <p:ph idx="1"/>
          </p:nvPr>
        </p:nvSpPr>
        <p:spPr>
          <a:xfrm>
            <a:off x="7785100" y="864451"/>
            <a:ext cx="4178299" cy="5300093"/>
          </a:xfrm>
        </p:spPr>
        <p:txBody>
          <a:bodyPr/>
          <a:lstStyle/>
          <a:p>
            <a:pPr marL="25400" indent="0">
              <a:buNone/>
            </a:pPr>
            <a:r>
              <a:rPr lang="en-US" dirty="0"/>
              <a:t>Where does the </a:t>
            </a:r>
            <a:r>
              <a:rPr lang="en-US" dirty="0">
                <a:solidFill>
                  <a:srgbClr val="C00000"/>
                </a:solidFill>
              </a:rPr>
              <a:t>model</a:t>
            </a:r>
            <a:r>
              <a:rPr lang="en-US" dirty="0"/>
              <a:t> over-estimate the predicted # of ancestors? Why?</a:t>
            </a:r>
          </a:p>
          <a:p>
            <a:pPr marL="25400" indent="0">
              <a:buNone/>
            </a:pPr>
            <a:endParaRPr lang="en-US" dirty="0"/>
          </a:p>
          <a:p>
            <a:pPr marL="25400" indent="0">
              <a:buNone/>
            </a:pPr>
            <a:r>
              <a:rPr lang="en-US" dirty="0"/>
              <a:t>If the residuals are mostly negative what does that tell you about the model?</a:t>
            </a:r>
          </a:p>
          <a:p>
            <a:pPr marL="25400" indent="0">
              <a:buNone/>
            </a:pPr>
            <a:endParaRPr lang="en-US" dirty="0"/>
          </a:p>
        </p:txBody>
      </p:sp>
      <p:cxnSp>
        <p:nvCxnSpPr>
          <p:cNvPr id="5" name="Straight Arrow Connector 4">
            <a:extLst>
              <a:ext uri="{FF2B5EF4-FFF2-40B4-BE49-F238E27FC236}">
                <a16:creationId xmlns:a16="http://schemas.microsoft.com/office/drawing/2014/main" id="{0DDD8025-63C3-95D8-6D0A-4922D9A88709}"/>
              </a:ext>
            </a:extLst>
          </p:cNvPr>
          <p:cNvCxnSpPr>
            <a:cxnSpLocks/>
          </p:cNvCxnSpPr>
          <p:nvPr/>
        </p:nvCxnSpPr>
        <p:spPr>
          <a:xfrm>
            <a:off x="6841020" y="1971356"/>
            <a:ext cx="0" cy="131191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DA840BC9-7196-EE3C-BD88-F06649BF9FD0}"/>
              </a:ext>
            </a:extLst>
          </p:cNvPr>
          <p:cNvCxnSpPr>
            <a:cxnSpLocks/>
          </p:cNvCxnSpPr>
          <p:nvPr/>
        </p:nvCxnSpPr>
        <p:spPr>
          <a:xfrm flipV="1">
            <a:off x="5170169" y="3941706"/>
            <a:ext cx="0" cy="49059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0573449-EE62-1D36-CEDB-AEF04C764B96}"/>
              </a:ext>
            </a:extLst>
          </p:cNvPr>
          <p:cNvSpPr txBox="1"/>
          <p:nvPr/>
        </p:nvSpPr>
        <p:spPr>
          <a:xfrm>
            <a:off x="5970269" y="1937665"/>
            <a:ext cx="870751" cy="461665"/>
          </a:xfrm>
          <a:prstGeom prst="rect">
            <a:avLst/>
          </a:prstGeom>
          <a:noFill/>
        </p:spPr>
        <p:txBody>
          <a:bodyPr wrap="none" rtlCol="0">
            <a:spAutoFit/>
          </a:bodyPr>
          <a:lstStyle/>
          <a:p>
            <a:r>
              <a:rPr lang="en-US" sz="2400" dirty="0">
                <a:solidFill>
                  <a:srgbClr val="C00000"/>
                </a:solidFill>
              </a:rPr>
              <a:t>1915</a:t>
            </a:r>
          </a:p>
        </p:txBody>
      </p:sp>
      <p:sp>
        <p:nvSpPr>
          <p:cNvPr id="10" name="TextBox 9">
            <a:extLst>
              <a:ext uri="{FF2B5EF4-FFF2-40B4-BE49-F238E27FC236}">
                <a16:creationId xmlns:a16="http://schemas.microsoft.com/office/drawing/2014/main" id="{CF3525F6-C76C-4003-7AA5-E46FC9BF3BD1}"/>
              </a:ext>
            </a:extLst>
          </p:cNvPr>
          <p:cNvSpPr txBox="1"/>
          <p:nvPr/>
        </p:nvSpPr>
        <p:spPr>
          <a:xfrm>
            <a:off x="4283388" y="4082947"/>
            <a:ext cx="886781" cy="461665"/>
          </a:xfrm>
          <a:prstGeom prst="rect">
            <a:avLst/>
          </a:prstGeom>
          <a:noFill/>
        </p:spPr>
        <p:txBody>
          <a:bodyPr wrap="none" rtlCol="0">
            <a:spAutoFit/>
          </a:bodyPr>
          <a:lstStyle/>
          <a:p>
            <a:r>
              <a:rPr lang="en-US" sz="2400" dirty="0">
                <a:solidFill>
                  <a:srgbClr val="C00000"/>
                </a:solidFill>
              </a:rPr>
              <a:t>- 813</a:t>
            </a:r>
          </a:p>
        </p:txBody>
      </p:sp>
      <p:sp>
        <p:nvSpPr>
          <p:cNvPr id="11" name="TextBox 10">
            <a:extLst>
              <a:ext uri="{FF2B5EF4-FFF2-40B4-BE49-F238E27FC236}">
                <a16:creationId xmlns:a16="http://schemas.microsoft.com/office/drawing/2014/main" id="{EB6EEFA5-C444-3224-22A8-AB201D5D09C5}"/>
              </a:ext>
            </a:extLst>
          </p:cNvPr>
          <p:cNvSpPr txBox="1"/>
          <p:nvPr/>
        </p:nvSpPr>
        <p:spPr>
          <a:xfrm>
            <a:off x="63377" y="171955"/>
            <a:ext cx="11798423" cy="523220"/>
          </a:xfrm>
          <a:prstGeom prst="rect">
            <a:avLst/>
          </a:prstGeom>
          <a:noFill/>
        </p:spPr>
        <p:txBody>
          <a:bodyPr wrap="none" rtlCol="0">
            <a:spAutoFit/>
          </a:bodyPr>
          <a:lstStyle/>
          <a:p>
            <a:r>
              <a:rPr lang="en-US" sz="2800" dirty="0">
                <a:solidFill>
                  <a:srgbClr val="C00000"/>
                </a:solidFill>
              </a:rPr>
              <a:t>Residual = Observed dependent variable – Predicted dependent variable</a:t>
            </a:r>
          </a:p>
        </p:txBody>
      </p:sp>
    </p:spTree>
    <p:extLst>
      <p:ext uri="{BB962C8B-B14F-4D97-AF65-F5344CB8AC3E}">
        <p14:creationId xmlns:p14="http://schemas.microsoft.com/office/powerpoint/2010/main" val="2576461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2CA37E-3052-A908-CE84-37BE6AC2DEDD}"/>
              </a:ext>
            </a:extLst>
          </p:cNvPr>
          <p:cNvSpPr>
            <a:spLocks noGrp="1"/>
          </p:cNvSpPr>
          <p:nvPr>
            <p:ph idx="1"/>
          </p:nvPr>
        </p:nvSpPr>
        <p:spPr>
          <a:xfrm>
            <a:off x="8254895" y="997603"/>
            <a:ext cx="3947615" cy="1101005"/>
          </a:xfrm>
        </p:spPr>
        <p:txBody>
          <a:bodyPr/>
          <a:lstStyle/>
          <a:p>
            <a:pPr marL="25400" indent="0">
              <a:buNone/>
            </a:pPr>
            <a:r>
              <a:rPr lang="en-US" sz="2800" dirty="0">
                <a:solidFill>
                  <a:srgbClr val="FF0000"/>
                </a:solidFill>
              </a:rPr>
              <a:t>Which of the models seems appropriate? Why?</a:t>
            </a:r>
          </a:p>
          <a:p>
            <a:pPr marL="25400" indent="0">
              <a:buNone/>
            </a:pPr>
            <a:endParaRPr lang="en-US" sz="2800" dirty="0">
              <a:solidFill>
                <a:srgbClr val="FF0000"/>
              </a:solidFill>
            </a:endParaRPr>
          </a:p>
        </p:txBody>
      </p:sp>
      <p:sp>
        <p:nvSpPr>
          <p:cNvPr id="4" name="Rectangle 2">
            <a:extLst>
              <a:ext uri="{FF2B5EF4-FFF2-40B4-BE49-F238E27FC236}">
                <a16:creationId xmlns:a16="http://schemas.microsoft.com/office/drawing/2014/main" id="{DEA0FF2E-9DC6-F358-321B-54CBC88A455D}"/>
              </a:ext>
            </a:extLst>
          </p:cNvPr>
          <p:cNvSpPr>
            <a:spLocks noChangeArrowheads="1"/>
          </p:cNvSpPr>
          <p:nvPr/>
        </p:nvSpPr>
        <p:spPr bwMode="auto">
          <a:xfrm>
            <a:off x="1051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BA97A6DD-AC0E-73AE-F6B6-8DEDB36A593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479298E6-E6A3-3F8F-FE43-B3C531730A4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6" name="Picture 2" descr="Border">
            <a:extLst>
              <a:ext uri="{FF2B5EF4-FFF2-40B4-BE49-F238E27FC236}">
                <a16:creationId xmlns:a16="http://schemas.microsoft.com/office/drawing/2014/main" id="{1F285A47-A594-E341-FB43-57A51F3269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656" y="505967"/>
            <a:ext cx="3724463" cy="279771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Border">
            <a:extLst>
              <a:ext uri="{FF2B5EF4-FFF2-40B4-BE49-F238E27FC236}">
                <a16:creationId xmlns:a16="http://schemas.microsoft.com/office/drawing/2014/main" id="{66F280DB-60C2-E0EA-F8E4-F701E91A3CA9}"/>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171668" y="3574927"/>
            <a:ext cx="3724463" cy="280130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02EFCA8-BE35-842C-AAA4-0732D2DD68B9}"/>
              </a:ext>
            </a:extLst>
          </p:cNvPr>
          <p:cNvSpPr txBox="1"/>
          <p:nvPr/>
        </p:nvSpPr>
        <p:spPr>
          <a:xfrm>
            <a:off x="7814920" y="3187295"/>
            <a:ext cx="389850" cy="461665"/>
          </a:xfrm>
          <a:prstGeom prst="rect">
            <a:avLst/>
          </a:prstGeom>
          <a:noFill/>
        </p:spPr>
        <p:txBody>
          <a:bodyPr wrap="none" rtlCol="0">
            <a:spAutoFit/>
          </a:bodyPr>
          <a:lstStyle/>
          <a:p>
            <a:r>
              <a:rPr lang="en-US" sz="2400" dirty="0">
                <a:latin typeface="+mn-lt"/>
              </a:rPr>
              <a:t>E</a:t>
            </a:r>
          </a:p>
        </p:txBody>
      </p:sp>
      <p:sp>
        <p:nvSpPr>
          <p:cNvPr id="13" name="TextBox 12">
            <a:extLst>
              <a:ext uri="{FF2B5EF4-FFF2-40B4-BE49-F238E27FC236}">
                <a16:creationId xmlns:a16="http://schemas.microsoft.com/office/drawing/2014/main" id="{CC46251E-601A-8553-E6A9-E045A78D967B}"/>
              </a:ext>
            </a:extLst>
          </p:cNvPr>
          <p:cNvSpPr txBox="1"/>
          <p:nvPr/>
        </p:nvSpPr>
        <p:spPr>
          <a:xfrm>
            <a:off x="4328860" y="3171177"/>
            <a:ext cx="407484" cy="461665"/>
          </a:xfrm>
          <a:prstGeom prst="rect">
            <a:avLst/>
          </a:prstGeom>
          <a:noFill/>
        </p:spPr>
        <p:txBody>
          <a:bodyPr wrap="none" rtlCol="0">
            <a:spAutoFit/>
          </a:bodyPr>
          <a:lstStyle/>
          <a:p>
            <a:r>
              <a:rPr lang="en-US" sz="2400" dirty="0">
                <a:latin typeface="+mn-lt"/>
              </a:rPr>
              <a:t>D</a:t>
            </a:r>
          </a:p>
        </p:txBody>
      </p:sp>
      <p:sp>
        <p:nvSpPr>
          <p:cNvPr id="14" name="TextBox 13">
            <a:extLst>
              <a:ext uri="{FF2B5EF4-FFF2-40B4-BE49-F238E27FC236}">
                <a16:creationId xmlns:a16="http://schemas.microsoft.com/office/drawing/2014/main" id="{0DF48445-34B0-5B4F-1B93-5D4EBBC7FF8B}"/>
              </a:ext>
            </a:extLst>
          </p:cNvPr>
          <p:cNvSpPr txBox="1"/>
          <p:nvPr/>
        </p:nvSpPr>
        <p:spPr>
          <a:xfrm>
            <a:off x="4469096" y="74216"/>
            <a:ext cx="407484" cy="461665"/>
          </a:xfrm>
          <a:prstGeom prst="rect">
            <a:avLst/>
          </a:prstGeom>
          <a:noFill/>
        </p:spPr>
        <p:txBody>
          <a:bodyPr wrap="none" rtlCol="0">
            <a:spAutoFit/>
          </a:bodyPr>
          <a:lstStyle/>
          <a:p>
            <a:r>
              <a:rPr lang="en-US" sz="2400" dirty="0">
                <a:latin typeface="+mn-lt"/>
              </a:rPr>
              <a:t>C</a:t>
            </a:r>
          </a:p>
        </p:txBody>
      </p:sp>
      <p:sp>
        <p:nvSpPr>
          <p:cNvPr id="15" name="TextBox 14">
            <a:extLst>
              <a:ext uri="{FF2B5EF4-FFF2-40B4-BE49-F238E27FC236}">
                <a16:creationId xmlns:a16="http://schemas.microsoft.com/office/drawing/2014/main" id="{71AAA330-AD19-D876-98F3-EAB2070DCE1D}"/>
              </a:ext>
            </a:extLst>
          </p:cNvPr>
          <p:cNvSpPr txBox="1"/>
          <p:nvPr/>
        </p:nvSpPr>
        <p:spPr>
          <a:xfrm>
            <a:off x="12899" y="3225084"/>
            <a:ext cx="389850" cy="461665"/>
          </a:xfrm>
          <a:prstGeom prst="rect">
            <a:avLst/>
          </a:prstGeom>
          <a:noFill/>
        </p:spPr>
        <p:txBody>
          <a:bodyPr wrap="none" rtlCol="0">
            <a:spAutoFit/>
          </a:bodyPr>
          <a:lstStyle/>
          <a:p>
            <a:r>
              <a:rPr lang="en-US" sz="2400" dirty="0">
                <a:latin typeface="+mn-lt"/>
              </a:rPr>
              <a:t>B</a:t>
            </a:r>
          </a:p>
        </p:txBody>
      </p:sp>
      <p:sp>
        <p:nvSpPr>
          <p:cNvPr id="16" name="TextBox 15">
            <a:extLst>
              <a:ext uri="{FF2B5EF4-FFF2-40B4-BE49-F238E27FC236}">
                <a16:creationId xmlns:a16="http://schemas.microsoft.com/office/drawing/2014/main" id="{81224B73-CD2A-15CA-7016-757547C0D0AF}"/>
              </a:ext>
            </a:extLst>
          </p:cNvPr>
          <p:cNvSpPr txBox="1"/>
          <p:nvPr/>
        </p:nvSpPr>
        <p:spPr>
          <a:xfrm>
            <a:off x="6015" y="93581"/>
            <a:ext cx="389850" cy="461665"/>
          </a:xfrm>
          <a:prstGeom prst="rect">
            <a:avLst/>
          </a:prstGeom>
          <a:noFill/>
        </p:spPr>
        <p:txBody>
          <a:bodyPr wrap="none" rtlCol="0">
            <a:spAutoFit/>
          </a:bodyPr>
          <a:lstStyle/>
          <a:p>
            <a:r>
              <a:rPr lang="en-US" sz="2400" dirty="0">
                <a:latin typeface="+mn-lt"/>
              </a:rPr>
              <a:t>A</a:t>
            </a:r>
          </a:p>
        </p:txBody>
      </p:sp>
      <p:sp>
        <p:nvSpPr>
          <p:cNvPr id="17" name="TextBox 16">
            <a:extLst>
              <a:ext uri="{FF2B5EF4-FFF2-40B4-BE49-F238E27FC236}">
                <a16:creationId xmlns:a16="http://schemas.microsoft.com/office/drawing/2014/main" id="{BC76E883-470A-5D4A-DC0E-E5150610B493}"/>
              </a:ext>
            </a:extLst>
          </p:cNvPr>
          <p:cNvSpPr txBox="1"/>
          <p:nvPr/>
        </p:nvSpPr>
        <p:spPr>
          <a:xfrm>
            <a:off x="227131" y="118566"/>
            <a:ext cx="4169731" cy="400110"/>
          </a:xfrm>
          <a:prstGeom prst="rect">
            <a:avLst/>
          </a:prstGeom>
          <a:noFill/>
        </p:spPr>
        <p:txBody>
          <a:bodyPr wrap="none" rtlCol="0">
            <a:spAutoFit/>
          </a:bodyPr>
          <a:lstStyle/>
          <a:p>
            <a:r>
              <a:rPr lang="en-US" sz="2000" dirty="0"/>
              <a:t>(Generation, Number of Ancestors)</a:t>
            </a:r>
          </a:p>
        </p:txBody>
      </p:sp>
      <p:sp>
        <p:nvSpPr>
          <p:cNvPr id="18" name="TextBox 17">
            <a:extLst>
              <a:ext uri="{FF2B5EF4-FFF2-40B4-BE49-F238E27FC236}">
                <a16:creationId xmlns:a16="http://schemas.microsoft.com/office/drawing/2014/main" id="{44D09635-76CE-BDE6-BDD5-1CC3DED483FA}"/>
              </a:ext>
            </a:extLst>
          </p:cNvPr>
          <p:cNvSpPr txBox="1"/>
          <p:nvPr/>
        </p:nvSpPr>
        <p:spPr>
          <a:xfrm>
            <a:off x="252866" y="3241818"/>
            <a:ext cx="3560590" cy="400110"/>
          </a:xfrm>
          <a:prstGeom prst="rect">
            <a:avLst/>
          </a:prstGeom>
          <a:noFill/>
        </p:spPr>
        <p:txBody>
          <a:bodyPr wrap="none" rtlCol="0">
            <a:spAutoFit/>
          </a:bodyPr>
          <a:lstStyle/>
          <a:p>
            <a:r>
              <a:rPr lang="en-US" sz="2000" dirty="0"/>
              <a:t>Crocodile (weight, Bite force)</a:t>
            </a:r>
          </a:p>
        </p:txBody>
      </p:sp>
      <p:sp>
        <p:nvSpPr>
          <p:cNvPr id="20" name="TextBox 19">
            <a:extLst>
              <a:ext uri="{FF2B5EF4-FFF2-40B4-BE49-F238E27FC236}">
                <a16:creationId xmlns:a16="http://schemas.microsoft.com/office/drawing/2014/main" id="{C5B92F12-EB9B-4A4C-F8DC-7333F630B5FB}"/>
              </a:ext>
            </a:extLst>
          </p:cNvPr>
          <p:cNvSpPr txBox="1"/>
          <p:nvPr/>
        </p:nvSpPr>
        <p:spPr>
          <a:xfrm>
            <a:off x="4699099" y="3216233"/>
            <a:ext cx="3005951" cy="400110"/>
          </a:xfrm>
          <a:prstGeom prst="rect">
            <a:avLst/>
          </a:prstGeom>
          <a:noFill/>
        </p:spPr>
        <p:txBody>
          <a:bodyPr wrap="none" rtlCol="0">
            <a:spAutoFit/>
          </a:bodyPr>
          <a:lstStyle/>
          <a:p>
            <a:r>
              <a:rPr lang="en-US" sz="2000" dirty="0"/>
              <a:t>Pumpkin (height, weight)</a:t>
            </a:r>
          </a:p>
        </p:txBody>
      </p:sp>
      <p:sp>
        <p:nvSpPr>
          <p:cNvPr id="21" name="TextBox 20">
            <a:extLst>
              <a:ext uri="{FF2B5EF4-FFF2-40B4-BE49-F238E27FC236}">
                <a16:creationId xmlns:a16="http://schemas.microsoft.com/office/drawing/2014/main" id="{A2327E23-E118-0E29-4B0D-946C7D833BED}"/>
              </a:ext>
            </a:extLst>
          </p:cNvPr>
          <p:cNvSpPr txBox="1"/>
          <p:nvPr/>
        </p:nvSpPr>
        <p:spPr>
          <a:xfrm>
            <a:off x="8437050" y="3134924"/>
            <a:ext cx="3546164" cy="400110"/>
          </a:xfrm>
          <a:prstGeom prst="rect">
            <a:avLst/>
          </a:prstGeom>
          <a:noFill/>
        </p:spPr>
        <p:txBody>
          <a:bodyPr wrap="none" rtlCol="0">
            <a:spAutoFit/>
          </a:bodyPr>
          <a:lstStyle/>
          <a:p>
            <a:r>
              <a:rPr lang="en-US" sz="2000" dirty="0"/>
              <a:t>Roller coasters (drop, speed)</a:t>
            </a:r>
          </a:p>
        </p:txBody>
      </p:sp>
      <p:sp>
        <p:nvSpPr>
          <p:cNvPr id="22" name="TextBox 21">
            <a:extLst>
              <a:ext uri="{FF2B5EF4-FFF2-40B4-BE49-F238E27FC236}">
                <a16:creationId xmlns:a16="http://schemas.microsoft.com/office/drawing/2014/main" id="{04194662-0F2A-8B6B-5492-AC73358898FF}"/>
              </a:ext>
            </a:extLst>
          </p:cNvPr>
          <p:cNvSpPr txBox="1"/>
          <p:nvPr/>
        </p:nvSpPr>
        <p:spPr>
          <a:xfrm>
            <a:off x="4721511" y="84655"/>
            <a:ext cx="4145687" cy="400110"/>
          </a:xfrm>
          <a:prstGeom prst="rect">
            <a:avLst/>
          </a:prstGeom>
          <a:noFill/>
        </p:spPr>
        <p:txBody>
          <a:bodyPr wrap="none" rtlCol="0">
            <a:spAutoFit/>
          </a:bodyPr>
          <a:lstStyle/>
          <a:p>
            <a:r>
              <a:rPr lang="en-US" sz="2000" dirty="0"/>
              <a:t> (Year , Hispanic women’s income)</a:t>
            </a:r>
          </a:p>
        </p:txBody>
      </p:sp>
      <p:pic>
        <p:nvPicPr>
          <p:cNvPr id="23" name="image5.png">
            <a:extLst>
              <a:ext uri="{FF2B5EF4-FFF2-40B4-BE49-F238E27FC236}">
                <a16:creationId xmlns:a16="http://schemas.microsoft.com/office/drawing/2014/main" id="{23363EFF-11A7-9F8F-1BB6-C68E2E29C1C0}"/>
              </a:ext>
            </a:extLst>
          </p:cNvPr>
          <p:cNvPicPr/>
          <p:nvPr/>
        </p:nvPicPr>
        <p:blipFill>
          <a:blip r:embed="rId5"/>
          <a:srcRect/>
          <a:stretch>
            <a:fillRect/>
          </a:stretch>
        </p:blipFill>
        <p:spPr>
          <a:xfrm>
            <a:off x="4082246" y="529304"/>
            <a:ext cx="3821931" cy="2753769"/>
          </a:xfrm>
          <a:prstGeom prst="rect">
            <a:avLst/>
          </a:prstGeom>
          <a:ln/>
        </p:spPr>
      </p:pic>
      <p:pic>
        <p:nvPicPr>
          <p:cNvPr id="7" name="Picture 3" descr="Border">
            <a:extLst>
              <a:ext uri="{FF2B5EF4-FFF2-40B4-BE49-F238E27FC236}">
                <a16:creationId xmlns:a16="http://schemas.microsoft.com/office/drawing/2014/main" id="{7B568742-92DE-B210-F8EA-A7693DA7BB90}"/>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204771" y="3541278"/>
            <a:ext cx="3643252" cy="274022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Border">
            <a:extLst>
              <a:ext uri="{FF2B5EF4-FFF2-40B4-BE49-F238E27FC236}">
                <a16:creationId xmlns:a16="http://schemas.microsoft.com/office/drawing/2014/main" id="{40E64C13-E79E-072E-A39A-56A39CC56D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880" y="3591851"/>
            <a:ext cx="3729239" cy="280130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EF9F208-A8B5-1845-FEA4-4A7868B49B67}"/>
              </a:ext>
            </a:extLst>
          </p:cNvPr>
          <p:cNvSpPr txBox="1"/>
          <p:nvPr/>
        </p:nvSpPr>
        <p:spPr>
          <a:xfrm>
            <a:off x="3664971" y="6510509"/>
            <a:ext cx="5109091" cy="307777"/>
          </a:xfrm>
          <a:prstGeom prst="rect">
            <a:avLst/>
          </a:prstGeom>
          <a:noFill/>
        </p:spPr>
        <p:txBody>
          <a:bodyPr wrap="none" rtlCol="0">
            <a:spAutoFit/>
          </a:bodyPr>
          <a:lstStyle/>
          <a:p>
            <a:r>
              <a:rPr lang="en-US" dirty="0"/>
              <a:t>Mathematical modeling, Median income; Erickson et al., 2012 </a:t>
            </a:r>
          </a:p>
        </p:txBody>
      </p:sp>
    </p:spTree>
    <p:extLst>
      <p:ext uri="{BB962C8B-B14F-4D97-AF65-F5344CB8AC3E}">
        <p14:creationId xmlns:p14="http://schemas.microsoft.com/office/powerpoint/2010/main" val="17986864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402A0-85B3-C6FA-879E-809EA0A4B102}"/>
              </a:ext>
            </a:extLst>
          </p:cNvPr>
          <p:cNvSpPr>
            <a:spLocks noGrp="1"/>
          </p:cNvSpPr>
          <p:nvPr>
            <p:ph type="title"/>
          </p:nvPr>
        </p:nvSpPr>
        <p:spPr/>
        <p:txBody>
          <a:bodyPr/>
          <a:lstStyle/>
          <a:p>
            <a:r>
              <a:rPr lang="en-US" dirty="0"/>
              <a:t>Using context</a:t>
            </a:r>
          </a:p>
        </p:txBody>
      </p:sp>
      <p:pic>
        <p:nvPicPr>
          <p:cNvPr id="8194" name="Picture 2" descr="Border">
            <a:extLst>
              <a:ext uri="{FF2B5EF4-FFF2-40B4-BE49-F238E27FC236}">
                <a16:creationId xmlns:a16="http://schemas.microsoft.com/office/drawing/2014/main" id="{6951E8C7-437E-A72A-DF1F-9F90BE9857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850" y="1417638"/>
            <a:ext cx="4579620" cy="34403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0D15020-4680-A324-3418-58F9B497C3FE}"/>
              </a:ext>
            </a:extLst>
          </p:cNvPr>
          <p:cNvSpPr txBox="1"/>
          <p:nvPr/>
        </p:nvSpPr>
        <p:spPr>
          <a:xfrm>
            <a:off x="0" y="4910302"/>
            <a:ext cx="5628578" cy="1015663"/>
          </a:xfrm>
          <a:prstGeom prst="rect">
            <a:avLst/>
          </a:prstGeom>
          <a:noFill/>
        </p:spPr>
        <p:txBody>
          <a:bodyPr wrap="square" rtlCol="0">
            <a:spAutoFit/>
          </a:bodyPr>
          <a:lstStyle/>
          <a:p>
            <a:r>
              <a:rPr lang="en-US" sz="2000" dirty="0">
                <a:latin typeface="+mn-lt"/>
              </a:rPr>
              <a:t>T</a:t>
            </a:r>
            <a:r>
              <a:rPr lang="en-US" sz="2000" dirty="0">
                <a:effectLst/>
                <a:latin typeface="+mn-lt"/>
              </a:rPr>
              <a:t>rout perch in the Oil Sands Region of Canada. </a:t>
            </a:r>
          </a:p>
          <a:p>
            <a:r>
              <a:rPr lang="en-US" sz="2000" dirty="0">
                <a:effectLst/>
                <a:latin typeface="+mn-lt"/>
              </a:rPr>
              <a:t>(Length in millimeters, Weight in grams) </a:t>
            </a:r>
            <a:endParaRPr lang="en-US" sz="2000" dirty="0">
              <a:latin typeface="+mn-lt"/>
            </a:endParaRPr>
          </a:p>
          <a:p>
            <a:endParaRPr lang="en-US" sz="2000" dirty="0">
              <a:latin typeface="+mn-lt"/>
            </a:endParaRPr>
          </a:p>
        </p:txBody>
      </p:sp>
      <p:pic>
        <p:nvPicPr>
          <p:cNvPr id="8196" name="Picture 4" descr="Border">
            <a:extLst>
              <a:ext uri="{FF2B5EF4-FFF2-40B4-BE49-F238E27FC236}">
                <a16:creationId xmlns:a16="http://schemas.microsoft.com/office/drawing/2014/main" id="{24B29F4E-1236-240D-AF8B-244F107954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8304" y="2439071"/>
            <a:ext cx="3892892" cy="292423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FA57CB5F-F9C6-4FCE-282F-D1E8A561E343}"/>
                  </a:ext>
                </a:extLst>
              </p:cNvPr>
              <p:cNvSpPr txBox="1"/>
              <p:nvPr/>
            </p:nvSpPr>
            <p:spPr>
              <a:xfrm>
                <a:off x="5422789" y="5363310"/>
                <a:ext cx="5894975" cy="719428"/>
              </a:xfrm>
              <a:prstGeom prst="rect">
                <a:avLst/>
              </a:prstGeom>
              <a:noFill/>
            </p:spPr>
            <p:txBody>
              <a:bodyPr wrap="square" rtlCol="0">
                <a:spAutoFit/>
              </a:bodyPr>
              <a:lstStyle/>
              <a:p>
                <a:r>
                  <a:rPr lang="en-US" sz="2000" b="0" dirty="0"/>
                  <a:t>Transformed thinking of weight as mass/volume: </a:t>
                </a:r>
                <a14:m>
                  <m:oMath xmlns:m="http://schemas.openxmlformats.org/officeDocument/2006/math">
                    <m:r>
                      <a:rPr lang="en-US" sz="2000" b="0" i="1" smtClean="0">
                        <a:latin typeface="Cambria Math" panose="02040503050406030204" pitchFamily="18" charset="0"/>
                      </a:rPr>
                      <m:t>𝑦</m:t>
                    </m:r>
                    <m:r>
                      <a:rPr lang="en-US" sz="2000" b="0" i="1" smtClean="0">
                        <a:latin typeface="Cambria Math" panose="02040503050406030204" pitchFamily="18" charset="0"/>
                      </a:rPr>
                      <m:t>=</m:t>
                    </m:r>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𝑤𝑡</m:t>
                        </m:r>
                      </m:e>
                      <m:sup>
                        <m:r>
                          <a:rPr lang="en-US" sz="2000" b="0" i="1" smtClean="0">
                            <a:latin typeface="Cambria Math" panose="02040503050406030204" pitchFamily="18" charset="0"/>
                          </a:rPr>
                          <m:t>1/3</m:t>
                        </m:r>
                      </m:sup>
                    </m:sSup>
                  </m:oMath>
                </a14:m>
                <a:endParaRPr lang="en-US" sz="2000" b="0" dirty="0"/>
              </a:p>
            </p:txBody>
          </p:sp>
        </mc:Choice>
        <mc:Fallback>
          <p:sp>
            <p:nvSpPr>
              <p:cNvPr id="5" name="TextBox 4">
                <a:extLst>
                  <a:ext uri="{FF2B5EF4-FFF2-40B4-BE49-F238E27FC236}">
                    <a16:creationId xmlns:a16="http://schemas.microsoft.com/office/drawing/2014/main" id="{FA57CB5F-F9C6-4FCE-282F-D1E8A561E343}"/>
                  </a:ext>
                </a:extLst>
              </p:cNvPr>
              <p:cNvSpPr txBox="1">
                <a:spLocks noRot="1" noChangeAspect="1" noMove="1" noResize="1" noEditPoints="1" noAdjustHandles="1" noChangeArrowheads="1" noChangeShapeType="1" noTextEdit="1"/>
              </p:cNvSpPr>
              <p:nvPr/>
            </p:nvSpPr>
            <p:spPr>
              <a:xfrm>
                <a:off x="5422789" y="5363310"/>
                <a:ext cx="5894975" cy="719428"/>
              </a:xfrm>
              <a:prstGeom prst="rect">
                <a:avLst/>
              </a:prstGeom>
              <a:blipFill>
                <a:blip r:embed="rId5"/>
                <a:stretch>
                  <a:fillRect l="-1290" t="-5172" b="-1724"/>
                </a:stretch>
              </a:blipFill>
            </p:spPr>
            <p:txBody>
              <a:bodyPr/>
              <a:lstStyle/>
              <a:p>
                <a:r>
                  <a:rPr lang="en-US">
                    <a:noFill/>
                  </a:rPr>
                  <a:t> </a:t>
                </a:r>
              </a:p>
            </p:txBody>
          </p:sp>
        </mc:Fallback>
      </mc:AlternateContent>
      <p:pic>
        <p:nvPicPr>
          <p:cNvPr id="8198" name="Picture 6" descr="Border">
            <a:extLst>
              <a:ext uri="{FF2B5EF4-FFF2-40B4-BE49-F238E27FC236}">
                <a16:creationId xmlns:a16="http://schemas.microsoft.com/office/drawing/2014/main" id="{9E0AC2B3-DE96-9300-E17B-A88F9632CE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8304" y="319167"/>
            <a:ext cx="2581973" cy="193951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A176D2D-468F-4C20-30C8-BA7CB110116A}"/>
              </a:ext>
            </a:extLst>
          </p:cNvPr>
          <p:cNvSpPr txBox="1"/>
          <p:nvPr/>
        </p:nvSpPr>
        <p:spPr>
          <a:xfrm>
            <a:off x="8734762" y="609083"/>
            <a:ext cx="3133388" cy="1200329"/>
          </a:xfrm>
          <a:prstGeom prst="rect">
            <a:avLst/>
          </a:prstGeom>
          <a:noFill/>
        </p:spPr>
        <p:txBody>
          <a:bodyPr wrap="square" rtlCol="0">
            <a:spAutoFit/>
          </a:bodyPr>
          <a:lstStyle/>
          <a:p>
            <a:r>
              <a:rPr lang="en-US" sz="2400" dirty="0"/>
              <a:t>Polynomial fit has fanning pattern in residuals</a:t>
            </a:r>
          </a:p>
        </p:txBody>
      </p:sp>
      <p:sp>
        <p:nvSpPr>
          <p:cNvPr id="7" name="TextBox 6">
            <a:extLst>
              <a:ext uri="{FF2B5EF4-FFF2-40B4-BE49-F238E27FC236}">
                <a16:creationId xmlns:a16="http://schemas.microsoft.com/office/drawing/2014/main" id="{C00BA06B-F4AD-01BF-AAF8-1C004DC160E0}"/>
              </a:ext>
            </a:extLst>
          </p:cNvPr>
          <p:cNvSpPr txBox="1"/>
          <p:nvPr/>
        </p:nvSpPr>
        <p:spPr>
          <a:xfrm>
            <a:off x="6213231" y="6482862"/>
            <a:ext cx="1388522" cy="307777"/>
          </a:xfrm>
          <a:prstGeom prst="rect">
            <a:avLst/>
          </a:prstGeom>
          <a:noFill/>
        </p:spPr>
        <p:txBody>
          <a:bodyPr wrap="none" rtlCol="0">
            <a:spAutoFit/>
          </a:bodyPr>
          <a:lstStyle/>
          <a:p>
            <a:r>
              <a:rPr lang="en-US" dirty="0"/>
              <a:t>Whitaker, 2021</a:t>
            </a:r>
          </a:p>
        </p:txBody>
      </p:sp>
    </p:spTree>
    <p:extLst>
      <p:ext uri="{BB962C8B-B14F-4D97-AF65-F5344CB8AC3E}">
        <p14:creationId xmlns:p14="http://schemas.microsoft.com/office/powerpoint/2010/main" val="17641512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19430-5940-8292-0D68-2B10390CB2CB}"/>
              </a:ext>
            </a:extLst>
          </p:cNvPr>
          <p:cNvSpPr>
            <a:spLocks noGrp="1"/>
          </p:cNvSpPr>
          <p:nvPr>
            <p:ph type="title"/>
          </p:nvPr>
        </p:nvSpPr>
        <p:spPr>
          <a:xfrm>
            <a:off x="19050" y="-252142"/>
            <a:ext cx="11353800" cy="1325563"/>
          </a:xfrm>
        </p:spPr>
        <p:txBody>
          <a:bodyPr/>
          <a:lstStyle/>
          <a:p>
            <a:r>
              <a:rPr lang="en-US" dirty="0"/>
              <a:t>CO2 levels from </a:t>
            </a:r>
            <a:r>
              <a:rPr lang="en-US" dirty="0" err="1"/>
              <a:t>Manua</a:t>
            </a:r>
            <a:r>
              <a:rPr lang="en-US" dirty="0"/>
              <a:t> Loa Observatory</a:t>
            </a:r>
          </a:p>
        </p:txBody>
      </p:sp>
      <p:sp>
        <p:nvSpPr>
          <p:cNvPr id="3" name="AutoShape 2" descr="Border">
            <a:extLst>
              <a:ext uri="{FF2B5EF4-FFF2-40B4-BE49-F238E27FC236}">
                <a16:creationId xmlns:a16="http://schemas.microsoft.com/office/drawing/2014/main" id="{C1660141-E820-B5F8-5EF0-DDC810A09F3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Rectangle 4">
            <a:extLst>
              <a:ext uri="{FF2B5EF4-FFF2-40B4-BE49-F238E27FC236}">
                <a16:creationId xmlns:a16="http://schemas.microsoft.com/office/drawing/2014/main" id="{6C979E86-78E9-6A7A-CD43-C7EF1598D1C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 name="Picture 19" descr="A screen shot of a graph&#10;&#10;Description automatically generated">
            <a:extLst>
              <a:ext uri="{FF2B5EF4-FFF2-40B4-BE49-F238E27FC236}">
                <a16:creationId xmlns:a16="http://schemas.microsoft.com/office/drawing/2014/main" id="{452F4580-BFE0-BEF3-6A17-BAF758EE5148}"/>
              </a:ext>
            </a:extLst>
          </p:cNvPr>
          <p:cNvPicPr>
            <a:picLocks noChangeAspect="1"/>
          </p:cNvPicPr>
          <p:nvPr/>
        </p:nvPicPr>
        <p:blipFill>
          <a:blip r:embed="rId3"/>
          <a:stretch>
            <a:fillRect/>
          </a:stretch>
        </p:blipFill>
        <p:spPr>
          <a:xfrm>
            <a:off x="54220" y="853281"/>
            <a:ext cx="6831255" cy="5151438"/>
          </a:xfrm>
          <a:prstGeom prst="rect">
            <a:avLst/>
          </a:prstGeom>
        </p:spPr>
      </p:pic>
      <p:sp>
        <p:nvSpPr>
          <p:cNvPr id="4" name="TextBox 3">
            <a:extLst>
              <a:ext uri="{FF2B5EF4-FFF2-40B4-BE49-F238E27FC236}">
                <a16:creationId xmlns:a16="http://schemas.microsoft.com/office/drawing/2014/main" id="{5E020F59-42BE-2ED4-DF21-5FFA21E00596}"/>
              </a:ext>
            </a:extLst>
          </p:cNvPr>
          <p:cNvSpPr txBox="1"/>
          <p:nvPr/>
        </p:nvSpPr>
        <p:spPr>
          <a:xfrm>
            <a:off x="735237" y="4309554"/>
            <a:ext cx="5360763" cy="477054"/>
          </a:xfrm>
          <a:prstGeom prst="rect">
            <a:avLst/>
          </a:prstGeom>
          <a:noFill/>
        </p:spPr>
        <p:txBody>
          <a:bodyPr wrap="none" rtlCol="0">
            <a:spAutoFit/>
          </a:bodyPr>
          <a:lstStyle/>
          <a:p>
            <a:r>
              <a:rPr lang="en-US" sz="2500" i="1" dirty="0">
                <a:latin typeface="+mn-lt"/>
              </a:rPr>
              <a:t>y</a:t>
            </a:r>
            <a:r>
              <a:rPr lang="en-US" sz="2500" dirty="0">
                <a:latin typeface="+mn-lt"/>
              </a:rPr>
              <a:t> = 2.812 sin (0.613 </a:t>
            </a:r>
            <a:r>
              <a:rPr lang="en-US" sz="2500" i="1" dirty="0">
                <a:latin typeface="+mn-lt"/>
              </a:rPr>
              <a:t>x</a:t>
            </a:r>
            <a:r>
              <a:rPr lang="en-US" sz="2500" dirty="0">
                <a:latin typeface="+mn-lt"/>
              </a:rPr>
              <a:t> + -1.212)+382.039</a:t>
            </a:r>
          </a:p>
        </p:txBody>
      </p:sp>
      <p:sp>
        <p:nvSpPr>
          <p:cNvPr id="21" name="TextBox 20">
            <a:extLst>
              <a:ext uri="{FF2B5EF4-FFF2-40B4-BE49-F238E27FC236}">
                <a16:creationId xmlns:a16="http://schemas.microsoft.com/office/drawing/2014/main" id="{6C9984B3-49E6-B8E7-895F-397F96A54E35}"/>
              </a:ext>
            </a:extLst>
          </p:cNvPr>
          <p:cNvSpPr txBox="1"/>
          <p:nvPr/>
        </p:nvSpPr>
        <p:spPr>
          <a:xfrm>
            <a:off x="7467600" y="1204983"/>
            <a:ext cx="3749168" cy="1077218"/>
          </a:xfrm>
          <a:prstGeom prst="rect">
            <a:avLst/>
          </a:prstGeom>
          <a:noFill/>
        </p:spPr>
        <p:txBody>
          <a:bodyPr wrap="none" rtlCol="0">
            <a:spAutoFit/>
          </a:bodyPr>
          <a:lstStyle/>
          <a:p>
            <a:r>
              <a:rPr lang="en-US" sz="3200" dirty="0">
                <a:latin typeface="+mn-lt"/>
              </a:rPr>
              <a:t>What do you notice? </a:t>
            </a:r>
          </a:p>
          <a:p>
            <a:r>
              <a:rPr lang="en-US" sz="3200" dirty="0">
                <a:latin typeface="+mn-lt"/>
              </a:rPr>
              <a:t>Wonder?</a:t>
            </a:r>
          </a:p>
        </p:txBody>
      </p:sp>
      <p:sp>
        <p:nvSpPr>
          <p:cNvPr id="18" name="TextBox 17">
            <a:extLst>
              <a:ext uri="{FF2B5EF4-FFF2-40B4-BE49-F238E27FC236}">
                <a16:creationId xmlns:a16="http://schemas.microsoft.com/office/drawing/2014/main" id="{C9D170DC-8423-5A13-A0D9-AC1B79AD6D43}"/>
              </a:ext>
            </a:extLst>
          </p:cNvPr>
          <p:cNvSpPr txBox="1"/>
          <p:nvPr/>
        </p:nvSpPr>
        <p:spPr>
          <a:xfrm>
            <a:off x="6508690" y="2229822"/>
            <a:ext cx="5287025" cy="461665"/>
          </a:xfrm>
          <a:prstGeom prst="rect">
            <a:avLst/>
          </a:prstGeom>
          <a:noFill/>
        </p:spPr>
        <p:txBody>
          <a:bodyPr wrap="none" rtlCol="0">
            <a:spAutoFit/>
          </a:bodyPr>
          <a:lstStyle/>
          <a:p>
            <a:r>
              <a:rPr lang="en-US" sz="2400" dirty="0">
                <a:latin typeface="+mn-lt"/>
              </a:rPr>
              <a:t>Monthly average C02 levels for 2022 </a:t>
            </a:r>
          </a:p>
        </p:txBody>
      </p:sp>
      <p:sp>
        <p:nvSpPr>
          <p:cNvPr id="17" name="TextBox 16">
            <a:extLst>
              <a:ext uri="{FF2B5EF4-FFF2-40B4-BE49-F238E27FC236}">
                <a16:creationId xmlns:a16="http://schemas.microsoft.com/office/drawing/2014/main" id="{C67C8D7F-B515-E6DA-FD83-985A968B832B}"/>
              </a:ext>
            </a:extLst>
          </p:cNvPr>
          <p:cNvSpPr txBox="1"/>
          <p:nvPr/>
        </p:nvSpPr>
        <p:spPr>
          <a:xfrm>
            <a:off x="6508690" y="4050774"/>
            <a:ext cx="5287025" cy="461665"/>
          </a:xfrm>
          <a:prstGeom prst="rect">
            <a:avLst/>
          </a:prstGeom>
          <a:noFill/>
        </p:spPr>
        <p:txBody>
          <a:bodyPr wrap="none" rtlCol="0">
            <a:spAutoFit/>
          </a:bodyPr>
          <a:lstStyle/>
          <a:p>
            <a:r>
              <a:rPr lang="en-US" sz="2400" dirty="0">
                <a:latin typeface="+mn-lt"/>
              </a:rPr>
              <a:t>Monthly average C02 levels for 2006 </a:t>
            </a:r>
          </a:p>
        </p:txBody>
      </p:sp>
      <p:sp>
        <p:nvSpPr>
          <p:cNvPr id="8" name="TextBox 7">
            <a:extLst>
              <a:ext uri="{FF2B5EF4-FFF2-40B4-BE49-F238E27FC236}">
                <a16:creationId xmlns:a16="http://schemas.microsoft.com/office/drawing/2014/main" id="{2C266406-DDF3-2C1A-4CC3-A6096F4E0792}"/>
              </a:ext>
            </a:extLst>
          </p:cNvPr>
          <p:cNvSpPr txBox="1"/>
          <p:nvPr/>
        </p:nvSpPr>
        <p:spPr>
          <a:xfrm>
            <a:off x="6752492" y="6530474"/>
            <a:ext cx="2852063" cy="307777"/>
          </a:xfrm>
          <a:prstGeom prst="rect">
            <a:avLst/>
          </a:prstGeom>
          <a:noFill/>
        </p:spPr>
        <p:txBody>
          <a:bodyPr wrap="none" rtlCol="0">
            <a:spAutoFit/>
          </a:bodyPr>
          <a:lstStyle/>
          <a:p>
            <a:r>
              <a:rPr lang="en-US" dirty="0"/>
              <a:t>Mathematical Models: CO2 levels</a:t>
            </a:r>
          </a:p>
        </p:txBody>
      </p:sp>
    </p:spTree>
    <p:extLst>
      <p:ext uri="{BB962C8B-B14F-4D97-AF65-F5344CB8AC3E}">
        <p14:creationId xmlns:p14="http://schemas.microsoft.com/office/powerpoint/2010/main" val="960859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9F57-AA97-205D-DA77-C609786299A7}"/>
              </a:ext>
            </a:extLst>
          </p:cNvPr>
          <p:cNvSpPr>
            <a:spLocks noGrp="1"/>
          </p:cNvSpPr>
          <p:nvPr>
            <p:ph type="title"/>
          </p:nvPr>
        </p:nvSpPr>
        <p:spPr>
          <a:xfrm>
            <a:off x="346129" y="227326"/>
            <a:ext cx="4431294" cy="1143000"/>
          </a:xfrm>
        </p:spPr>
        <p:txBody>
          <a:bodyPr/>
          <a:lstStyle/>
          <a:p>
            <a:r>
              <a:rPr lang="en-US" dirty="0"/>
              <a:t>Correlation</a:t>
            </a:r>
          </a:p>
        </p:txBody>
      </p:sp>
      <p:sp>
        <p:nvSpPr>
          <p:cNvPr id="4" name="AutoShape 2" descr="Border">
            <a:extLst>
              <a:ext uri="{FF2B5EF4-FFF2-40B4-BE49-F238E27FC236}">
                <a16:creationId xmlns:a16="http://schemas.microsoft.com/office/drawing/2014/main" id="{BE43F095-8395-28A0-5212-C44C1CAE47A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Rectangle 4">
            <a:extLst>
              <a:ext uri="{FF2B5EF4-FFF2-40B4-BE49-F238E27FC236}">
                <a16:creationId xmlns:a16="http://schemas.microsoft.com/office/drawing/2014/main" id="{83299BAD-5ABC-1475-93B2-69FC80ADC3C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129F8E2F-B624-C586-A1AE-C17C5AB5377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8">
            <a:extLst>
              <a:ext uri="{FF2B5EF4-FFF2-40B4-BE49-F238E27FC236}">
                <a16:creationId xmlns:a16="http://schemas.microsoft.com/office/drawing/2014/main" id="{243E4D5F-6E9F-48A4-1FDE-0B3BE432500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0">
            <a:extLst>
              <a:ext uri="{FF2B5EF4-FFF2-40B4-BE49-F238E27FC236}">
                <a16:creationId xmlns:a16="http://schemas.microsoft.com/office/drawing/2014/main" id="{26248BC1-8AD4-66FC-95A5-9C5276F08F6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utoShape 12" descr="Border">
            <a:extLst>
              <a:ext uri="{FF2B5EF4-FFF2-40B4-BE49-F238E27FC236}">
                <a16:creationId xmlns:a16="http://schemas.microsoft.com/office/drawing/2014/main" id="{0936D69F-C39E-F904-B4DE-3233E9854D16}"/>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4">
            <a:extLst>
              <a:ext uri="{FF2B5EF4-FFF2-40B4-BE49-F238E27FC236}">
                <a16:creationId xmlns:a16="http://schemas.microsoft.com/office/drawing/2014/main" id="{F2B7C053-3630-132E-D2CC-BE3FE01C17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109" name="Picture 14" descr="Border">
            <a:extLst>
              <a:ext uri="{FF2B5EF4-FFF2-40B4-BE49-F238E27FC236}">
                <a16:creationId xmlns:a16="http://schemas.microsoft.com/office/drawing/2014/main" id="{4C519B5C-0D0A-88E1-1AE1-1EE237BF6E5F}"/>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12409" y="1597651"/>
            <a:ext cx="3178252" cy="239048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2950A88-5683-A3C4-8E1F-F43D628DA483}"/>
              </a:ext>
            </a:extLst>
          </p:cNvPr>
          <p:cNvSpPr txBox="1"/>
          <p:nvPr/>
        </p:nvSpPr>
        <p:spPr>
          <a:xfrm>
            <a:off x="174881" y="1106252"/>
            <a:ext cx="4602542" cy="461665"/>
          </a:xfrm>
          <a:prstGeom prst="rect">
            <a:avLst/>
          </a:prstGeom>
          <a:noFill/>
        </p:spPr>
        <p:txBody>
          <a:bodyPr wrap="none" rtlCol="0">
            <a:spAutoFit/>
          </a:bodyPr>
          <a:lstStyle/>
          <a:p>
            <a:r>
              <a:rPr lang="en-US" sz="2400" dirty="0" err="1"/>
              <a:t>Nspire</a:t>
            </a:r>
            <a:r>
              <a:rPr lang="en-US" sz="2400" dirty="0"/>
              <a:t> Calculator or Notes Page</a:t>
            </a:r>
          </a:p>
        </p:txBody>
      </p:sp>
      <p:sp>
        <p:nvSpPr>
          <p:cNvPr id="13" name="TextBox 12">
            <a:extLst>
              <a:ext uri="{FF2B5EF4-FFF2-40B4-BE49-F238E27FC236}">
                <a16:creationId xmlns:a16="http://schemas.microsoft.com/office/drawing/2014/main" id="{D8C1BD8C-0968-572F-C67E-484F4C71B264}"/>
              </a:ext>
            </a:extLst>
          </p:cNvPr>
          <p:cNvSpPr txBox="1"/>
          <p:nvPr/>
        </p:nvSpPr>
        <p:spPr>
          <a:xfrm>
            <a:off x="5594674" y="890808"/>
            <a:ext cx="1601721" cy="523220"/>
          </a:xfrm>
          <a:prstGeom prst="rect">
            <a:avLst/>
          </a:prstGeom>
          <a:noFill/>
        </p:spPr>
        <p:txBody>
          <a:bodyPr wrap="none" rtlCol="0">
            <a:spAutoFit/>
          </a:bodyPr>
          <a:lstStyle/>
          <a:p>
            <a:r>
              <a:rPr lang="en-US" sz="2800" dirty="0"/>
              <a:t>TI 84 CE</a:t>
            </a:r>
          </a:p>
        </p:txBody>
      </p:sp>
      <p:pic>
        <p:nvPicPr>
          <p:cNvPr id="4099" name="Picture 10" descr="Border">
            <a:extLst>
              <a:ext uri="{FF2B5EF4-FFF2-40B4-BE49-F238E27FC236}">
                <a16:creationId xmlns:a16="http://schemas.microsoft.com/office/drawing/2014/main" id="{DEE12C82-91FB-AE8C-054D-DC073C83E6EB}"/>
              </a:ext>
            </a:extLst>
          </p:cNvPr>
          <p:cNvPicPr>
            <a:picLocks noChangeAspect="1" noChangeArrowheads="1"/>
          </p:cNvPicPr>
          <p:nvPr/>
        </p:nvPicPr>
        <p:blipFill>
          <a:blip r:embed="rId4" r:link="rId3">
            <a:extLst>
              <a:ext uri="{28A0092B-C50C-407E-A947-70E740481C1C}">
                <a14:useLocalDpi xmlns:a14="http://schemas.microsoft.com/office/drawing/2010/main" val="0"/>
              </a:ext>
            </a:extLst>
          </a:blip>
          <a:srcRect/>
          <a:stretch>
            <a:fillRect/>
          </a:stretch>
        </p:blipFill>
        <p:spPr bwMode="auto">
          <a:xfrm>
            <a:off x="1931627" y="2950112"/>
            <a:ext cx="3364665" cy="2530688"/>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11" descr="Border">
            <a:extLst>
              <a:ext uri="{FF2B5EF4-FFF2-40B4-BE49-F238E27FC236}">
                <a16:creationId xmlns:a16="http://schemas.microsoft.com/office/drawing/2014/main" id="{189E14BE-8459-8A9D-BA64-02D8E78BE017}"/>
              </a:ext>
            </a:extLst>
          </p:cNvPr>
          <p:cNvPicPr>
            <a:picLocks noChangeAspect="1" noChangeArrowheads="1"/>
          </p:cNvPicPr>
          <p:nvPr/>
        </p:nvPicPr>
        <p:blipFill>
          <a:blip r:embed="rId5" r:link="rId3">
            <a:extLst>
              <a:ext uri="{28A0092B-C50C-407E-A947-70E740481C1C}">
                <a14:useLocalDpi xmlns:a14="http://schemas.microsoft.com/office/drawing/2010/main" val="0"/>
              </a:ext>
            </a:extLst>
          </a:blip>
          <a:srcRect/>
          <a:stretch>
            <a:fillRect/>
          </a:stretch>
        </p:blipFill>
        <p:spPr bwMode="auto">
          <a:xfrm>
            <a:off x="3234065" y="4218149"/>
            <a:ext cx="2977216" cy="2239274"/>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Straight Arrow Connector 17">
            <a:extLst>
              <a:ext uri="{FF2B5EF4-FFF2-40B4-BE49-F238E27FC236}">
                <a16:creationId xmlns:a16="http://schemas.microsoft.com/office/drawing/2014/main" id="{891B82E2-B440-B8DE-ACEC-24E844D6AA8E}"/>
              </a:ext>
            </a:extLst>
          </p:cNvPr>
          <p:cNvCxnSpPr>
            <a:cxnSpLocks/>
          </p:cNvCxnSpPr>
          <p:nvPr/>
        </p:nvCxnSpPr>
        <p:spPr>
          <a:xfrm flipV="1">
            <a:off x="1796143" y="5480800"/>
            <a:ext cx="1959428" cy="39518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7" name="Picture 16" descr="A screenshot of a computer&#10;&#10;Description automatically generated">
            <a:extLst>
              <a:ext uri="{FF2B5EF4-FFF2-40B4-BE49-F238E27FC236}">
                <a16:creationId xmlns:a16="http://schemas.microsoft.com/office/drawing/2014/main" id="{D286F4ED-8315-E975-5445-7894F9F5393D}"/>
              </a:ext>
            </a:extLst>
          </p:cNvPr>
          <p:cNvPicPr>
            <a:picLocks noChangeAspect="1"/>
          </p:cNvPicPr>
          <p:nvPr/>
        </p:nvPicPr>
        <p:blipFill>
          <a:blip r:embed="rId6"/>
          <a:stretch>
            <a:fillRect/>
          </a:stretch>
        </p:blipFill>
        <p:spPr>
          <a:xfrm>
            <a:off x="5665939" y="1391710"/>
            <a:ext cx="2969472" cy="2239274"/>
          </a:xfrm>
          <a:prstGeom prst="rect">
            <a:avLst/>
          </a:prstGeom>
        </p:spPr>
      </p:pic>
      <p:pic>
        <p:nvPicPr>
          <p:cNvPr id="20" name="Picture 19" descr="A screenshot of a computer&#10;&#10;Description automatically generated">
            <a:extLst>
              <a:ext uri="{FF2B5EF4-FFF2-40B4-BE49-F238E27FC236}">
                <a16:creationId xmlns:a16="http://schemas.microsoft.com/office/drawing/2014/main" id="{78667C49-D48D-D98B-64D9-5D796F360AAE}"/>
              </a:ext>
            </a:extLst>
          </p:cNvPr>
          <p:cNvPicPr>
            <a:picLocks noChangeAspect="1"/>
          </p:cNvPicPr>
          <p:nvPr/>
        </p:nvPicPr>
        <p:blipFill>
          <a:blip r:embed="rId7"/>
          <a:stretch>
            <a:fillRect/>
          </a:stretch>
        </p:blipFill>
        <p:spPr>
          <a:xfrm>
            <a:off x="7367902" y="2444246"/>
            <a:ext cx="2969472" cy="2239274"/>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6CB38420-C8B9-0C44-B81A-2624E167356C}"/>
              </a:ext>
            </a:extLst>
          </p:cNvPr>
          <p:cNvPicPr>
            <a:picLocks noChangeAspect="1"/>
          </p:cNvPicPr>
          <p:nvPr/>
        </p:nvPicPr>
        <p:blipFill>
          <a:blip r:embed="rId8"/>
          <a:stretch>
            <a:fillRect/>
          </a:stretch>
        </p:blipFill>
        <p:spPr>
          <a:xfrm>
            <a:off x="8467583" y="3894722"/>
            <a:ext cx="3117147" cy="2350635"/>
          </a:xfrm>
          <a:prstGeom prst="rect">
            <a:avLst/>
          </a:prstGeom>
        </p:spPr>
      </p:pic>
      <p:cxnSp>
        <p:nvCxnSpPr>
          <p:cNvPr id="3" name="Straight Arrow Connector 2">
            <a:extLst>
              <a:ext uri="{FF2B5EF4-FFF2-40B4-BE49-F238E27FC236}">
                <a16:creationId xmlns:a16="http://schemas.microsoft.com/office/drawing/2014/main" id="{708BAE19-7E12-1DC1-7EDE-749EF9042BD1}"/>
              </a:ext>
            </a:extLst>
          </p:cNvPr>
          <p:cNvCxnSpPr>
            <a:cxnSpLocks/>
          </p:cNvCxnSpPr>
          <p:nvPr/>
        </p:nvCxnSpPr>
        <p:spPr>
          <a:xfrm flipV="1">
            <a:off x="7159824" y="5385855"/>
            <a:ext cx="1366505" cy="38822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2BF1EBE-92C5-2C54-A202-24D9EF4E025B}"/>
              </a:ext>
            </a:extLst>
          </p:cNvPr>
          <p:cNvSpPr txBox="1"/>
          <p:nvPr/>
        </p:nvSpPr>
        <p:spPr>
          <a:xfrm>
            <a:off x="8859375" y="182922"/>
            <a:ext cx="3220216" cy="1938992"/>
          </a:xfrm>
          <a:prstGeom prst="rect">
            <a:avLst/>
          </a:prstGeom>
          <a:noFill/>
        </p:spPr>
        <p:txBody>
          <a:bodyPr wrap="square" rtlCol="0">
            <a:spAutoFit/>
          </a:bodyPr>
          <a:lstStyle/>
          <a:p>
            <a:r>
              <a:rPr lang="en-US" sz="2400" dirty="0">
                <a:solidFill>
                  <a:srgbClr val="C00000"/>
                </a:solidFill>
              </a:rPr>
              <a:t>Useful only for strength &amp; direction of linear relationship</a:t>
            </a:r>
          </a:p>
          <a:p>
            <a:r>
              <a:rPr lang="en-US" sz="2400" b="1" dirty="0">
                <a:solidFill>
                  <a:srgbClr val="C00000"/>
                </a:solidFill>
              </a:rPr>
              <a:t>Not for goodness of fit </a:t>
            </a:r>
            <a:r>
              <a:rPr lang="en-US" sz="2400" dirty="0">
                <a:solidFill>
                  <a:srgbClr val="C00000"/>
                </a:solidFill>
              </a:rPr>
              <a:t>for a model</a:t>
            </a:r>
          </a:p>
        </p:txBody>
      </p:sp>
    </p:spTree>
    <p:extLst>
      <p:ext uri="{BB962C8B-B14F-4D97-AF65-F5344CB8AC3E}">
        <p14:creationId xmlns:p14="http://schemas.microsoft.com/office/powerpoint/2010/main" val="13791375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F8BB5-A864-144E-8ECA-DC53CB1DCD17}"/>
              </a:ext>
            </a:extLst>
          </p:cNvPr>
          <p:cNvSpPr>
            <a:spLocks noGrp="1"/>
          </p:cNvSpPr>
          <p:nvPr>
            <p:ph type="title"/>
          </p:nvPr>
        </p:nvSpPr>
        <p:spPr/>
        <p:txBody>
          <a:bodyPr/>
          <a:lstStyle/>
          <a:p>
            <a:r>
              <a:rPr lang="en-US" dirty="0"/>
              <a:t>Two Models are better than One</a:t>
            </a:r>
          </a:p>
        </p:txBody>
      </p:sp>
      <p:sp>
        <p:nvSpPr>
          <p:cNvPr id="3" name="Content Placeholder 2">
            <a:extLst>
              <a:ext uri="{FF2B5EF4-FFF2-40B4-BE49-F238E27FC236}">
                <a16:creationId xmlns:a16="http://schemas.microsoft.com/office/drawing/2014/main" id="{BFB6CB0D-01E1-C64A-BFF7-A3CC52DE33D6}"/>
              </a:ext>
            </a:extLst>
          </p:cNvPr>
          <p:cNvSpPr>
            <a:spLocks noGrp="1"/>
          </p:cNvSpPr>
          <p:nvPr>
            <p:ph idx="1"/>
          </p:nvPr>
        </p:nvSpPr>
        <p:spPr/>
        <p:txBody>
          <a:bodyPr/>
          <a:lstStyle/>
          <a:p>
            <a:r>
              <a:rPr lang="en-US" dirty="0"/>
              <a:t>An activity involving CO2 levels from </a:t>
            </a:r>
            <a:r>
              <a:rPr lang="en-US" dirty="0" err="1"/>
              <a:t>PreCalculus</a:t>
            </a:r>
            <a:r>
              <a:rPr lang="en-US" dirty="0"/>
              <a:t> </a:t>
            </a:r>
            <a:r>
              <a:rPr lang="en-US" dirty="0" err="1"/>
              <a:t>Nspired</a:t>
            </a:r>
            <a:r>
              <a:rPr lang="en-US" dirty="0"/>
              <a:t> (authored by Tom Butts)</a:t>
            </a:r>
          </a:p>
        </p:txBody>
      </p:sp>
    </p:spTree>
    <p:extLst>
      <p:ext uri="{BB962C8B-B14F-4D97-AF65-F5344CB8AC3E}">
        <p14:creationId xmlns:p14="http://schemas.microsoft.com/office/powerpoint/2010/main" val="39602533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2133600" y="381000"/>
            <a:ext cx="7772400" cy="533400"/>
          </a:xfrm>
          <a:prstGeom prst="rect">
            <a:avLst/>
          </a:prstGeom>
          <a:noFill/>
          <a:ln>
            <a:noFill/>
          </a:ln>
        </p:spPr>
        <p:txBody>
          <a:bodyPr spcFirstLastPara="1" wrap="square" lIns="91425" tIns="45700" rIns="91425" bIns="45700" anchor="ctr" anchorCtr="0">
            <a:noAutofit/>
          </a:bodyPr>
          <a:lstStyle/>
          <a:p>
            <a:r>
              <a:rPr lang="en-US" sz="3600" b="1" dirty="0"/>
              <a:t>Agenda</a:t>
            </a:r>
            <a:endParaRPr dirty="0"/>
          </a:p>
        </p:txBody>
      </p:sp>
      <p:sp>
        <p:nvSpPr>
          <p:cNvPr id="169" name="Google Shape;169;p24"/>
          <p:cNvSpPr txBox="1">
            <a:spLocks noGrp="1"/>
          </p:cNvSpPr>
          <p:nvPr>
            <p:ph type="body" idx="1"/>
          </p:nvPr>
        </p:nvSpPr>
        <p:spPr>
          <a:xfrm>
            <a:off x="454163" y="1170035"/>
            <a:ext cx="11187709" cy="4974288"/>
          </a:xfrm>
          <a:prstGeom prst="rect">
            <a:avLst/>
          </a:prstGeom>
          <a:noFill/>
          <a:ln>
            <a:noFill/>
          </a:ln>
        </p:spPr>
        <p:txBody>
          <a:bodyPr spcFirstLastPara="1" wrap="square" lIns="91425" tIns="45700" rIns="91425" bIns="45700" anchor="t" anchorCtr="0">
            <a:noAutofit/>
          </a:bodyPr>
          <a:lstStyle/>
          <a:p>
            <a:pPr>
              <a:buClr>
                <a:srgbClr val="C00000"/>
              </a:buClr>
              <a:buFont typeface="Arial" panose="020B0604020202020204" pitchFamily="34" charset="0"/>
              <a:buChar char="•"/>
            </a:pPr>
            <a:r>
              <a:rPr lang="en-US" dirty="0"/>
              <a:t>Welcome &amp; introductions</a:t>
            </a:r>
          </a:p>
          <a:p>
            <a:pPr>
              <a:buClr>
                <a:srgbClr val="C00000"/>
              </a:buClr>
              <a:buFont typeface="Arial" panose="020B0604020202020204" pitchFamily="34" charset="0"/>
              <a:buChar char="•"/>
            </a:pPr>
            <a:r>
              <a:rPr lang="en-US" dirty="0"/>
              <a:t>Overview of modeling </a:t>
            </a:r>
          </a:p>
          <a:p>
            <a:pPr lvl="1">
              <a:buClr>
                <a:srgbClr val="C00000"/>
              </a:buClr>
              <a:buFont typeface="Arial" panose="020B0604020202020204" pitchFamily="34" charset="0"/>
              <a:buChar char="•"/>
            </a:pPr>
            <a:r>
              <a:rPr lang="en-US" dirty="0"/>
              <a:t>Deterministic vs statistical models</a:t>
            </a:r>
          </a:p>
          <a:p>
            <a:pPr>
              <a:buClr>
                <a:srgbClr val="C00000"/>
              </a:buClr>
              <a:buFont typeface="Arial" panose="020B0604020202020204" pitchFamily="34" charset="0"/>
              <a:buChar char="•"/>
            </a:pPr>
            <a:r>
              <a:rPr lang="en-US" dirty="0"/>
              <a:t>Deciding whether a given model is appropriate</a:t>
            </a:r>
          </a:p>
          <a:p>
            <a:pPr lvl="1">
              <a:buClr>
                <a:srgbClr val="C00000"/>
              </a:buClr>
              <a:buFont typeface="Arial" panose="020B0604020202020204" pitchFamily="34" charset="0"/>
              <a:buChar char="•"/>
            </a:pPr>
            <a:r>
              <a:rPr lang="en-US" dirty="0"/>
              <a:t>Models and rate of change</a:t>
            </a:r>
          </a:p>
          <a:p>
            <a:pPr lvl="1">
              <a:buClr>
                <a:srgbClr val="C00000"/>
              </a:buClr>
              <a:buFont typeface="Arial" panose="020B0604020202020204" pitchFamily="34" charset="0"/>
              <a:buChar char="•"/>
            </a:pPr>
            <a:r>
              <a:rPr lang="en-US" dirty="0"/>
              <a:t>Residuals</a:t>
            </a:r>
          </a:p>
          <a:p>
            <a:pPr>
              <a:buClr>
                <a:srgbClr val="C00000"/>
              </a:buClr>
              <a:buFont typeface="Arial" panose="020B0604020202020204" pitchFamily="34" charset="0"/>
              <a:buChar char="•"/>
            </a:pPr>
            <a:r>
              <a:rPr lang="en-US" dirty="0"/>
              <a:t>Models other than linear, quadratic, and exponential, </a:t>
            </a:r>
          </a:p>
          <a:p>
            <a:pPr lvl="1">
              <a:buClr>
                <a:srgbClr val="C00000"/>
              </a:buClr>
              <a:buFont typeface="Arial" panose="020B0604020202020204" pitchFamily="34" charset="0"/>
              <a:buChar char="•"/>
            </a:pPr>
            <a:r>
              <a:rPr lang="en-US" dirty="0"/>
              <a:t>Two models for CO</a:t>
            </a:r>
            <a:r>
              <a:rPr lang="en-US" baseline="-25000" dirty="0"/>
              <a:t>2</a:t>
            </a:r>
          </a:p>
          <a:p>
            <a:pPr>
              <a:buClr>
                <a:srgbClr val="C00000"/>
              </a:buClr>
              <a:buFont typeface="Arial" panose="020B0604020202020204" pitchFamily="34" charset="0"/>
              <a:buChar char="•"/>
            </a:pPr>
            <a:r>
              <a:rPr lang="en-US" b="1" dirty="0"/>
              <a:t>Assessment items and modeling </a:t>
            </a:r>
          </a:p>
          <a:p>
            <a:pPr lvl="1">
              <a:buClr>
                <a:srgbClr val="C00000"/>
              </a:buClr>
              <a:buFont typeface="Arial" panose="020B0604020202020204" pitchFamily="34" charset="0"/>
              <a:buChar char="•"/>
            </a:pPr>
            <a:endParaRPr lang="en-US" dirty="0"/>
          </a:p>
          <a:p>
            <a:pPr lvl="1">
              <a:buClr>
                <a:srgbClr val="C00000"/>
              </a:buClr>
              <a:buFont typeface="Arial" panose="020B0604020202020204" pitchFamily="34" charset="0"/>
              <a:buChar char="•"/>
            </a:pPr>
            <a:endParaRPr lang="en-US" dirty="0"/>
          </a:p>
          <a:p>
            <a:pPr marL="533400" lvl="1" indent="0">
              <a:buClr>
                <a:srgbClr val="C00000"/>
              </a:buClr>
              <a:buNone/>
            </a:pPr>
            <a:br>
              <a:rPr lang="en-US" sz="1700" dirty="0"/>
            </a:br>
            <a:endParaRPr sz="1700" dirty="0"/>
          </a:p>
        </p:txBody>
      </p:sp>
    </p:spTree>
    <p:extLst>
      <p:ext uri="{BB962C8B-B14F-4D97-AF65-F5344CB8AC3E}">
        <p14:creationId xmlns:p14="http://schemas.microsoft.com/office/powerpoint/2010/main" val="31567216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692E62-2A8A-551A-E627-5DC019B0264E}"/>
                  </a:ext>
                </a:extLst>
              </p:cNvPr>
              <p:cNvSpPr>
                <a:spLocks noGrp="1"/>
              </p:cNvSpPr>
              <p:nvPr>
                <p:ph idx="1"/>
              </p:nvPr>
            </p:nvSpPr>
            <p:spPr>
              <a:xfrm>
                <a:off x="419017" y="15799"/>
                <a:ext cx="11518982" cy="6472869"/>
              </a:xfrm>
            </p:spPr>
            <p:txBody>
              <a:bodyPr>
                <a:noAutofit/>
              </a:bodyPr>
              <a:lstStyle/>
              <a:p>
                <a:pPr marL="0" indent="0">
                  <a:buNone/>
                </a:pPr>
                <a:r>
                  <a:rPr lang="en-US" sz="2400" dirty="0"/>
                  <a:t>The temperature outside of a house during a 24-hour period can be modeled by the function F, where </a:t>
                </a:r>
                <a14:m>
                  <m:oMath xmlns:m="http://schemas.openxmlformats.org/officeDocument/2006/math">
                    <m:r>
                      <a:rPr lang="en-US" sz="2400" b="0" i="1" smtClean="0">
                        <a:latin typeface="Cambria Math" panose="02040503050406030204" pitchFamily="18" charset="0"/>
                      </a:rPr>
                      <m:t>𝐹</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=80−10</m:t>
                    </m:r>
                    <m:func>
                      <m:funcPr>
                        <m:ctrlPr>
                          <a:rPr lang="en-US" sz="2400" b="0" i="1" smtClean="0">
                            <a:latin typeface="Cambria Math" panose="02040503050406030204" pitchFamily="18" charset="0"/>
                          </a:rPr>
                        </m:ctrlPr>
                      </m:funcPr>
                      <m:fName>
                        <m:r>
                          <m:rPr>
                            <m:sty m:val="p"/>
                          </m:rPr>
                          <a:rPr lang="en-US" sz="2400" b="0" i="0" smtClean="0">
                            <a:latin typeface="Cambria Math" panose="02040503050406030204" pitchFamily="18" charset="0"/>
                          </a:rPr>
                          <m:t>cos</m:t>
                        </m:r>
                      </m:fName>
                      <m:e>
                        <m:d>
                          <m:dPr>
                            <m:ctrlPr>
                              <a:rPr lang="en-US" sz="2400" b="0" i="1" smtClean="0">
                                <a:latin typeface="Cambria Math" panose="02040503050406030204" pitchFamily="18" charset="0"/>
                              </a:rPr>
                            </m:ctrlPr>
                          </m:dPr>
                          <m:e>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𝜋</m:t>
                                </m:r>
                              </m:num>
                              <m:den>
                                <m:r>
                                  <a:rPr lang="en-US" sz="2400" b="0" i="1" smtClean="0">
                                    <a:latin typeface="Cambria Math" panose="02040503050406030204" pitchFamily="18" charset="0"/>
                                  </a:rPr>
                                  <m:t>12</m:t>
                                </m:r>
                              </m:den>
                            </m:f>
                            <m:r>
                              <a:rPr lang="en-US" sz="2400" b="0" i="1" smtClean="0">
                                <a:latin typeface="Cambria Math" panose="02040503050406030204" pitchFamily="18" charset="0"/>
                              </a:rPr>
                              <m:t>𝑡</m:t>
                            </m:r>
                          </m:e>
                        </m:d>
                      </m:e>
                    </m:func>
                    <m:r>
                      <m:rPr>
                        <m:sty m:val="p"/>
                      </m:rPr>
                      <a:rPr lang="en-US" sz="2400" b="0" i="0" smtClean="0">
                        <a:latin typeface="Cambria Math" panose="02040503050406030204" pitchFamily="18" charset="0"/>
                      </a:rPr>
                      <m:t>for</m:t>
                    </m:r>
                    <m:r>
                      <a:rPr lang="en-US" sz="2400" b="0" i="1" smtClean="0">
                        <a:latin typeface="Cambria Math" panose="02040503050406030204" pitchFamily="18" charset="0"/>
                      </a:rPr>
                      <m:t> 0≤</m:t>
                    </m:r>
                    <m:r>
                      <a:rPr lang="en-US" sz="2400" b="0" i="1" smtClean="0">
                        <a:latin typeface="Cambria Math" panose="02040503050406030204" pitchFamily="18" charset="0"/>
                      </a:rPr>
                      <m:t>𝑡</m:t>
                    </m:r>
                    <m:r>
                      <a:rPr lang="en-US" sz="2400" b="0" i="1" smtClean="0">
                        <a:latin typeface="Cambria Math" panose="02040503050406030204" pitchFamily="18" charset="0"/>
                      </a:rPr>
                      <m:t>≤24</m:t>
                    </m:r>
                  </m:oMath>
                </a14:m>
                <a:r>
                  <a:rPr lang="en-US" sz="2400" dirty="0"/>
                  <a:t>, where </a:t>
                </a:r>
                <a14:m>
                  <m:oMath xmlns:m="http://schemas.openxmlformats.org/officeDocument/2006/math">
                    <m:r>
                      <a:rPr lang="en-US" sz="2400" i="1" dirty="0" smtClean="0">
                        <a:latin typeface="Cambria Math" panose="02040503050406030204" pitchFamily="18" charset="0"/>
                      </a:rPr>
                      <m:t>𝐹</m:t>
                    </m:r>
                    <m:r>
                      <a:rPr lang="en-US" sz="2400" i="1" dirty="0" smtClean="0">
                        <a:latin typeface="Cambria Math" panose="02040503050406030204" pitchFamily="18" charset="0"/>
                      </a:rPr>
                      <m:t>(</m:t>
                    </m:r>
                    <m:r>
                      <a:rPr lang="en-US" sz="2400" i="1" dirty="0" smtClean="0">
                        <a:latin typeface="Cambria Math" panose="02040503050406030204" pitchFamily="18" charset="0"/>
                      </a:rPr>
                      <m:t>𝑡</m:t>
                    </m:r>
                    <m:r>
                      <a:rPr lang="en-US" sz="2400" i="1" dirty="0" smtClean="0">
                        <a:latin typeface="Cambria Math" panose="02040503050406030204" pitchFamily="18" charset="0"/>
                      </a:rPr>
                      <m:t>) </m:t>
                    </m:r>
                  </m:oMath>
                </a14:m>
                <a:r>
                  <a:rPr lang="en-US" sz="2400" dirty="0"/>
                  <a:t>is measured in degrees Fahrenheit and </a:t>
                </a:r>
                <a:r>
                  <a:rPr lang="en-US" sz="2400" i="1" dirty="0"/>
                  <a:t>t</a:t>
                </a:r>
                <a:r>
                  <a:rPr lang="en-US" sz="2400" dirty="0"/>
                  <a:t> is measured in hours.</a:t>
                </a:r>
              </a:p>
              <a:p>
                <a:pPr marL="460375" indent="-460375">
                  <a:buNone/>
                </a:pPr>
                <a:r>
                  <a:rPr lang="en-US" sz="2400" dirty="0"/>
                  <a:t>A. </a:t>
                </a:r>
                <a:r>
                  <a:rPr lang="en-US" sz="2400" dirty="0" err="1"/>
                  <a:t>i</a:t>
                </a:r>
                <a:r>
                  <a:rPr lang="en-US" sz="2400" dirty="0"/>
                  <a:t>) What is the amplitude for the model?</a:t>
                </a:r>
              </a:p>
              <a:p>
                <a:pPr marL="347663" indent="0">
                  <a:buNone/>
                </a:pPr>
                <a:r>
                  <a:rPr lang="en-US" sz="2400" dirty="0"/>
                  <a:t>ii) Interpret the amplitude in terms of the context in the problem.</a:t>
                </a:r>
              </a:p>
              <a:p>
                <a:pPr marL="460375" indent="-460375">
                  <a:buNone/>
                </a:pPr>
                <a:endParaRPr lang="en-US" sz="2400" dirty="0"/>
              </a:p>
              <a:p>
                <a:pPr marL="460375" indent="-460375">
                  <a:buNone/>
                </a:pPr>
                <a:r>
                  <a:rPr lang="en-US" sz="2400" dirty="0"/>
                  <a:t>B. </a:t>
                </a:r>
                <a:r>
                  <a:rPr lang="en-US" sz="2400" dirty="0" err="1"/>
                  <a:t>i</a:t>
                </a:r>
                <a:r>
                  <a:rPr lang="en-US" sz="2400" dirty="0"/>
                  <a:t>) Find the average temperature, to the nearest degree Fahrenheit, between </a:t>
                </a:r>
                <a:r>
                  <a:rPr lang="en-US" sz="2400" i="1" dirty="0"/>
                  <a:t>t </a:t>
                </a:r>
                <a:r>
                  <a:rPr lang="en-US" sz="2400" dirty="0"/>
                  <a:t>= 6 and </a:t>
                </a:r>
                <a:r>
                  <a:rPr lang="en-US" sz="2400" i="1" dirty="0"/>
                  <a:t>t</a:t>
                </a:r>
                <a:r>
                  <a:rPr lang="en-US" sz="2400" dirty="0"/>
                  <a:t> = 14.</a:t>
                </a:r>
              </a:p>
              <a:p>
                <a:pPr marL="347663" indent="0">
                  <a:buNone/>
                </a:pPr>
                <a:r>
                  <a:rPr lang="en-US" sz="2400" dirty="0"/>
                  <a:t>ii) An air conditioner cooled the house whenever the outside temperature was at or above 78ºF. For what values of </a:t>
                </a:r>
                <a:r>
                  <a:rPr lang="en-US" sz="2400" i="1" dirty="0"/>
                  <a:t>t</a:t>
                </a:r>
                <a:r>
                  <a:rPr lang="en-US" sz="2400" dirty="0"/>
                  <a:t> was the air conditioner cooling the house?</a:t>
                </a:r>
              </a:p>
              <a:p>
                <a:pPr marL="460375" indent="-460375">
                  <a:buNone/>
                </a:pPr>
                <a:endParaRPr lang="en-US" sz="2400" dirty="0"/>
              </a:p>
              <a:p>
                <a:pPr marL="460375" indent="-460375">
                  <a:buNone/>
                </a:pPr>
                <a:r>
                  <a:rPr lang="en-US" sz="2400" dirty="0"/>
                  <a:t>C. </a:t>
                </a:r>
                <a:r>
                  <a:rPr lang="en-US" sz="2400" dirty="0" err="1"/>
                  <a:t>i</a:t>
                </a:r>
                <a:r>
                  <a:rPr lang="en-US" sz="2400" dirty="0"/>
                  <a:t>) On the interval (6,12) which of the following is true about F? </a:t>
                </a:r>
              </a:p>
              <a:p>
                <a:pPr marL="460375" indent="-460375">
                  <a:buNone/>
                </a:pPr>
                <a:r>
                  <a:rPr lang="en-US" sz="2400" dirty="0"/>
                  <a:t>	a) Positive and increasing. b) positive and decreasing.  c) negative and increasing. d) negative and decreasing</a:t>
                </a:r>
              </a:p>
              <a:p>
                <a:pPr marL="347663" indent="0">
                  <a:buNone/>
                </a:pPr>
                <a:r>
                  <a:rPr lang="en-US" sz="2400" dirty="0"/>
                  <a:t>ii) Describe how the rate of change of F is changing on the interval (6,12).</a:t>
                </a:r>
              </a:p>
              <a:p>
                <a:pPr marL="0" indent="0">
                  <a:buNone/>
                </a:pPr>
                <a:endParaRPr lang="en-US" sz="2400" dirty="0"/>
              </a:p>
            </p:txBody>
          </p:sp>
        </mc:Choice>
        <mc:Fallback xmlns="">
          <p:sp>
            <p:nvSpPr>
              <p:cNvPr id="3" name="Content Placeholder 2">
                <a:extLst>
                  <a:ext uri="{FF2B5EF4-FFF2-40B4-BE49-F238E27FC236}">
                    <a16:creationId xmlns:a16="http://schemas.microsoft.com/office/drawing/2014/main" id="{BE692E62-2A8A-551A-E627-5DC019B0264E}"/>
                  </a:ext>
                </a:extLst>
              </p:cNvPr>
              <p:cNvSpPr>
                <a:spLocks noGrp="1" noRot="1" noChangeAspect="1" noMove="1" noResize="1" noEditPoints="1" noAdjustHandles="1" noChangeArrowheads="1" noChangeShapeType="1" noTextEdit="1"/>
              </p:cNvSpPr>
              <p:nvPr>
                <p:ph idx="1"/>
              </p:nvPr>
            </p:nvSpPr>
            <p:spPr>
              <a:xfrm>
                <a:off x="419017" y="15799"/>
                <a:ext cx="11518982" cy="6472869"/>
              </a:xfrm>
              <a:blipFill>
                <a:blip r:embed="rId3"/>
                <a:stretch>
                  <a:fillRect l="-882" r="-992" b="-2941"/>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EA87E7-83C2-4F9D-488C-B1AA363F669F}"/>
              </a:ext>
            </a:extLst>
          </p:cNvPr>
          <p:cNvSpPr txBox="1"/>
          <p:nvPr/>
        </p:nvSpPr>
        <p:spPr>
          <a:xfrm>
            <a:off x="4922644" y="6504347"/>
            <a:ext cx="5442644" cy="369332"/>
          </a:xfrm>
          <a:prstGeom prst="rect">
            <a:avLst/>
          </a:prstGeom>
          <a:noFill/>
        </p:spPr>
        <p:txBody>
          <a:bodyPr wrap="none" rtlCol="0">
            <a:spAutoFit/>
          </a:bodyPr>
          <a:lstStyle/>
          <a:p>
            <a:r>
              <a:rPr lang="en-US" dirty="0"/>
              <a:t>Adapted from CB 1998 AP AB Calculus Free Response 5  </a:t>
            </a:r>
          </a:p>
        </p:txBody>
      </p:sp>
    </p:spTree>
    <p:extLst>
      <p:ext uri="{BB962C8B-B14F-4D97-AF65-F5344CB8AC3E}">
        <p14:creationId xmlns:p14="http://schemas.microsoft.com/office/powerpoint/2010/main" val="3057833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2497181" y="472043"/>
            <a:ext cx="5829300" cy="400050"/>
          </a:xfrm>
          <a:prstGeom prst="rect">
            <a:avLst/>
          </a:prstGeom>
          <a:noFill/>
          <a:ln>
            <a:noFill/>
          </a:ln>
        </p:spPr>
        <p:txBody>
          <a:bodyPr spcFirstLastPara="1" vert="horz" wrap="square" lIns="68569" tIns="34275" rIns="68569" bIns="34275" rtlCol="0" anchor="ctr" anchorCtr="0">
            <a:noAutofit/>
          </a:bodyPr>
          <a:lstStyle/>
          <a:p>
            <a:r>
              <a:rPr lang="en-US" sz="3600" b="1"/>
              <a:t>Expected Outcomes</a:t>
            </a:r>
          </a:p>
        </p:txBody>
      </p:sp>
      <p:sp>
        <p:nvSpPr>
          <p:cNvPr id="169" name="Google Shape;169;p24"/>
          <p:cNvSpPr txBox="1">
            <a:spLocks noGrp="1"/>
          </p:cNvSpPr>
          <p:nvPr>
            <p:ph type="body" idx="1"/>
          </p:nvPr>
        </p:nvSpPr>
        <p:spPr>
          <a:xfrm>
            <a:off x="1536700" y="1427453"/>
            <a:ext cx="9397999" cy="5149004"/>
          </a:xfrm>
          <a:prstGeom prst="rect">
            <a:avLst/>
          </a:prstGeom>
          <a:noFill/>
          <a:ln>
            <a:noFill/>
          </a:ln>
        </p:spPr>
        <p:txBody>
          <a:bodyPr spcFirstLastPara="1" vert="horz" wrap="square" lIns="68569" tIns="34275" rIns="68569" bIns="34275" rtlCol="0" anchor="t" anchorCtr="0">
            <a:noAutofit/>
          </a:bodyPr>
          <a:lstStyle/>
          <a:p>
            <a:r>
              <a:rPr lang="en-US" dirty="0"/>
              <a:t>Recognize the difference between deterministic and statistical models</a:t>
            </a:r>
          </a:p>
          <a:p>
            <a:r>
              <a:rPr lang="en-US" dirty="0"/>
              <a:t>Recognize whether a model is appropriate</a:t>
            </a:r>
          </a:p>
          <a:p>
            <a:r>
              <a:rPr lang="en-US" dirty="0"/>
              <a:t>Identify strategies for determining a model</a:t>
            </a:r>
          </a:p>
          <a:p>
            <a:r>
              <a:rPr lang="en-US" dirty="0"/>
              <a:t>Understand the role of technology in working through free response items</a:t>
            </a:r>
          </a:p>
          <a:p>
            <a:r>
              <a:rPr lang="en-US" dirty="0"/>
              <a:t>Understand how modeling connects to the mathematical practices</a:t>
            </a:r>
          </a:p>
          <a:p>
            <a:endParaRPr lang="en-US" dirty="0"/>
          </a:p>
          <a:p>
            <a:endParaRPr lang="en-US" dirty="0"/>
          </a:p>
          <a:p>
            <a:pPr>
              <a:buClr>
                <a:srgbClr val="C00000"/>
              </a:buClr>
              <a:buFont typeface="Arial" panose="020B0604020202020204" pitchFamily="34" charset="0"/>
              <a:buChar char="•"/>
            </a:pPr>
            <a:endParaRPr lang="en-US" sz="1800" dirty="0"/>
          </a:p>
          <a:p>
            <a:pPr marL="38100" indent="0">
              <a:buClr>
                <a:srgbClr val="C00000"/>
              </a:buClr>
              <a:buNone/>
            </a:pPr>
            <a:br>
              <a:rPr lang="en-US" sz="1575" dirty="0"/>
            </a:br>
            <a:endParaRPr sz="1575" dirty="0"/>
          </a:p>
        </p:txBody>
      </p:sp>
    </p:spTree>
    <p:extLst>
      <p:ext uri="{BB962C8B-B14F-4D97-AF65-F5344CB8AC3E}">
        <p14:creationId xmlns:p14="http://schemas.microsoft.com/office/powerpoint/2010/main" val="1366287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E692E62-2A8A-551A-E627-5DC019B0264E}"/>
                  </a:ext>
                </a:extLst>
              </p:cNvPr>
              <p:cNvSpPr>
                <a:spLocks noGrp="1"/>
              </p:cNvSpPr>
              <p:nvPr>
                <p:ph idx="1"/>
              </p:nvPr>
            </p:nvSpPr>
            <p:spPr>
              <a:xfrm>
                <a:off x="419017" y="180899"/>
                <a:ext cx="11518982" cy="6472869"/>
              </a:xfrm>
            </p:spPr>
            <p:txBody>
              <a:bodyPr>
                <a:noAutofit/>
              </a:bodyPr>
              <a:lstStyle/>
              <a:p>
                <a:pPr marL="0" indent="0">
                  <a:buNone/>
                </a:pPr>
                <a:r>
                  <a:rPr lang="en-US" sz="2400" dirty="0"/>
                  <a:t>The temperature outside of a house during a 24-hour period can be modeled by the function F, where </a:t>
                </a:r>
                <a14:m>
                  <m:oMath xmlns:m="http://schemas.openxmlformats.org/officeDocument/2006/math">
                    <m:r>
                      <a:rPr lang="en-US" sz="2400" b="0" i="1" smtClean="0">
                        <a:latin typeface="Cambria Math" panose="02040503050406030204" pitchFamily="18" charset="0"/>
                      </a:rPr>
                      <m:t>𝐹</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𝑡</m:t>
                        </m:r>
                      </m:e>
                    </m:d>
                    <m:r>
                      <a:rPr lang="en-US" sz="2400" b="0" i="1" smtClean="0">
                        <a:latin typeface="Cambria Math" panose="02040503050406030204" pitchFamily="18" charset="0"/>
                      </a:rPr>
                      <m:t>=80−10</m:t>
                    </m:r>
                    <m:func>
                      <m:funcPr>
                        <m:ctrlPr>
                          <a:rPr lang="en-US" sz="2400" b="0" i="1" smtClean="0">
                            <a:latin typeface="Cambria Math" panose="02040503050406030204" pitchFamily="18" charset="0"/>
                          </a:rPr>
                        </m:ctrlPr>
                      </m:funcPr>
                      <m:fName>
                        <m:r>
                          <m:rPr>
                            <m:sty m:val="p"/>
                          </m:rPr>
                          <a:rPr lang="en-US" sz="2400" b="0" i="0" smtClean="0">
                            <a:latin typeface="Cambria Math" panose="02040503050406030204" pitchFamily="18" charset="0"/>
                          </a:rPr>
                          <m:t>cos</m:t>
                        </m:r>
                      </m:fName>
                      <m:e>
                        <m:d>
                          <m:dPr>
                            <m:ctrlPr>
                              <a:rPr lang="en-US" sz="2400" b="0" i="1" smtClean="0">
                                <a:latin typeface="Cambria Math" panose="02040503050406030204" pitchFamily="18" charset="0"/>
                              </a:rPr>
                            </m:ctrlPr>
                          </m:dPr>
                          <m:e>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𝜋</m:t>
                                </m:r>
                              </m:num>
                              <m:den>
                                <m:r>
                                  <a:rPr lang="en-US" sz="2400" b="0" i="1" smtClean="0">
                                    <a:latin typeface="Cambria Math" panose="02040503050406030204" pitchFamily="18" charset="0"/>
                                  </a:rPr>
                                  <m:t>12</m:t>
                                </m:r>
                              </m:den>
                            </m:f>
                            <m:r>
                              <a:rPr lang="en-US" sz="2400" b="0" i="1" smtClean="0">
                                <a:latin typeface="Cambria Math" panose="02040503050406030204" pitchFamily="18" charset="0"/>
                              </a:rPr>
                              <m:t>𝑡</m:t>
                            </m:r>
                          </m:e>
                        </m:d>
                      </m:e>
                    </m:func>
                    <m:r>
                      <m:rPr>
                        <m:sty m:val="p"/>
                      </m:rPr>
                      <a:rPr lang="en-US" sz="2400" b="0" i="0" smtClean="0">
                        <a:latin typeface="Cambria Math" panose="02040503050406030204" pitchFamily="18" charset="0"/>
                      </a:rPr>
                      <m:t>for</m:t>
                    </m:r>
                    <m:r>
                      <a:rPr lang="en-US" sz="2400" b="0" i="1" smtClean="0">
                        <a:latin typeface="Cambria Math" panose="02040503050406030204" pitchFamily="18" charset="0"/>
                      </a:rPr>
                      <m:t> 0≤</m:t>
                    </m:r>
                    <m:r>
                      <a:rPr lang="en-US" sz="2400" b="0" i="1" smtClean="0">
                        <a:latin typeface="Cambria Math" panose="02040503050406030204" pitchFamily="18" charset="0"/>
                      </a:rPr>
                      <m:t>𝑡</m:t>
                    </m:r>
                    <m:r>
                      <a:rPr lang="en-US" sz="2400" b="0" i="1" smtClean="0">
                        <a:latin typeface="Cambria Math" panose="02040503050406030204" pitchFamily="18" charset="0"/>
                      </a:rPr>
                      <m:t>≤24</m:t>
                    </m:r>
                  </m:oMath>
                </a14:m>
                <a:r>
                  <a:rPr lang="en-US" sz="2400" dirty="0"/>
                  <a:t>, where </a:t>
                </a:r>
                <a14:m>
                  <m:oMath xmlns:m="http://schemas.openxmlformats.org/officeDocument/2006/math">
                    <m:r>
                      <a:rPr lang="en-US" sz="2400" i="1" dirty="0" smtClean="0">
                        <a:latin typeface="Cambria Math" panose="02040503050406030204" pitchFamily="18" charset="0"/>
                      </a:rPr>
                      <m:t>𝐹</m:t>
                    </m:r>
                    <m:r>
                      <a:rPr lang="en-US" sz="2400" i="1" dirty="0" smtClean="0">
                        <a:latin typeface="Cambria Math" panose="02040503050406030204" pitchFamily="18" charset="0"/>
                      </a:rPr>
                      <m:t>(</m:t>
                    </m:r>
                    <m:r>
                      <a:rPr lang="en-US" sz="2400" i="1" dirty="0" smtClean="0">
                        <a:latin typeface="Cambria Math" panose="02040503050406030204" pitchFamily="18" charset="0"/>
                      </a:rPr>
                      <m:t>𝑡</m:t>
                    </m:r>
                    <m:r>
                      <a:rPr lang="en-US" sz="2400" i="1" dirty="0" smtClean="0">
                        <a:latin typeface="Cambria Math" panose="02040503050406030204" pitchFamily="18" charset="0"/>
                      </a:rPr>
                      <m:t>) </m:t>
                    </m:r>
                  </m:oMath>
                </a14:m>
                <a:r>
                  <a:rPr lang="en-US" sz="2400" dirty="0"/>
                  <a:t>is measured in degrees Fahrenheit and </a:t>
                </a:r>
                <a:r>
                  <a:rPr lang="en-US" sz="2400" i="1" dirty="0"/>
                  <a:t>t</a:t>
                </a:r>
                <a:r>
                  <a:rPr lang="en-US" sz="2400" dirty="0"/>
                  <a:t> is measured in hours.</a:t>
                </a:r>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r>
                  <a:rPr lang="en-US" sz="2400" dirty="0"/>
                  <a:t>A. </a:t>
                </a:r>
                <a:r>
                  <a:rPr lang="en-US" sz="2400" dirty="0" err="1"/>
                  <a:t>i</a:t>
                </a:r>
                <a:r>
                  <a:rPr lang="en-US" sz="2400" dirty="0"/>
                  <a:t>) What is the amplitude for the model?</a:t>
                </a:r>
              </a:p>
              <a:p>
                <a:pPr marL="347663" indent="0">
                  <a:buNone/>
                </a:pPr>
                <a:r>
                  <a:rPr lang="en-US" sz="2400" dirty="0"/>
                  <a:t>ii) Interpret the amplitude in terms of the context in the problem.</a:t>
                </a:r>
              </a:p>
              <a:p>
                <a:pPr marL="0" indent="0">
                  <a:buNone/>
                </a:pPr>
                <a:endParaRPr lang="en-US" sz="2400" dirty="0"/>
              </a:p>
            </p:txBody>
          </p:sp>
        </mc:Choice>
        <mc:Fallback>
          <p:sp>
            <p:nvSpPr>
              <p:cNvPr id="3" name="Content Placeholder 2">
                <a:extLst>
                  <a:ext uri="{FF2B5EF4-FFF2-40B4-BE49-F238E27FC236}">
                    <a16:creationId xmlns:a16="http://schemas.microsoft.com/office/drawing/2014/main" id="{BE692E62-2A8A-551A-E627-5DC019B0264E}"/>
                  </a:ext>
                </a:extLst>
              </p:cNvPr>
              <p:cNvSpPr>
                <a:spLocks noGrp="1" noRot="1" noChangeAspect="1" noMove="1" noResize="1" noEditPoints="1" noAdjustHandles="1" noChangeArrowheads="1" noChangeShapeType="1" noTextEdit="1"/>
              </p:cNvSpPr>
              <p:nvPr>
                <p:ph idx="1"/>
              </p:nvPr>
            </p:nvSpPr>
            <p:spPr>
              <a:xfrm>
                <a:off x="419017" y="180899"/>
                <a:ext cx="11518982" cy="6472869"/>
              </a:xfrm>
              <a:blipFill>
                <a:blip r:embed="rId3"/>
                <a:stretch>
                  <a:fillRect l="-882" r="-992"/>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EA87E7-83C2-4F9D-488C-B1AA363F669F}"/>
              </a:ext>
            </a:extLst>
          </p:cNvPr>
          <p:cNvSpPr txBox="1"/>
          <p:nvPr/>
        </p:nvSpPr>
        <p:spPr>
          <a:xfrm>
            <a:off x="4850455" y="6488668"/>
            <a:ext cx="5442644" cy="369332"/>
          </a:xfrm>
          <a:prstGeom prst="rect">
            <a:avLst/>
          </a:prstGeom>
          <a:noFill/>
        </p:spPr>
        <p:txBody>
          <a:bodyPr wrap="none" rtlCol="0">
            <a:spAutoFit/>
          </a:bodyPr>
          <a:lstStyle/>
          <a:p>
            <a:r>
              <a:rPr lang="en-US" dirty="0"/>
              <a:t>Adapted from CB 1998 AP AB Calculus Free Response 5  </a:t>
            </a:r>
          </a:p>
        </p:txBody>
      </p:sp>
      <p:sp>
        <p:nvSpPr>
          <p:cNvPr id="2" name="Rectangle 2">
            <a:extLst>
              <a:ext uri="{FF2B5EF4-FFF2-40B4-BE49-F238E27FC236}">
                <a16:creationId xmlns:a16="http://schemas.microsoft.com/office/drawing/2014/main" id="{EAE0528D-5523-5249-4483-B1C0876F57EF}"/>
              </a:ext>
            </a:extLst>
          </p:cNvPr>
          <p:cNvSpPr>
            <a:spLocks noChangeArrowheads="1"/>
          </p:cNvSpPr>
          <p:nvPr/>
        </p:nvSpPr>
        <p:spPr bwMode="auto">
          <a:xfrm>
            <a:off x="0" y="1651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122" name="Picture 2" descr="Border">
            <a:extLst>
              <a:ext uri="{FF2B5EF4-FFF2-40B4-BE49-F238E27FC236}">
                <a16:creationId xmlns:a16="http://schemas.microsoft.com/office/drawing/2014/main" id="{D2B8524A-DEE4-D89A-BC5B-2BFAB32634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4891" y="1685812"/>
            <a:ext cx="4390389" cy="3297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795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62" name="Picture 18" descr="Border">
            <a:extLst>
              <a:ext uri="{FF2B5EF4-FFF2-40B4-BE49-F238E27FC236}">
                <a16:creationId xmlns:a16="http://schemas.microsoft.com/office/drawing/2014/main" id="{B4BDD5A7-5B75-09AD-91FF-F57A5A8B84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075164"/>
            <a:ext cx="3239111" cy="243313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692E62-2A8A-551A-E627-5DC019B0264E}"/>
                  </a:ext>
                </a:extLst>
              </p:cNvPr>
              <p:cNvSpPr>
                <a:spLocks noGrp="1"/>
              </p:cNvSpPr>
              <p:nvPr>
                <p:ph idx="1"/>
              </p:nvPr>
            </p:nvSpPr>
            <p:spPr>
              <a:xfrm>
                <a:off x="-1" y="94810"/>
                <a:ext cx="11633283" cy="982152"/>
              </a:xfrm>
            </p:spPr>
            <p:txBody>
              <a:bodyPr>
                <a:noAutofit/>
              </a:bodyPr>
              <a:lstStyle/>
              <a:p>
                <a:pPr marL="0" indent="0">
                  <a:buNone/>
                </a:pPr>
                <a:r>
                  <a:rPr lang="en-US" sz="1800" dirty="0"/>
                  <a:t>The temperature outside of a house during a 24-hour period can be modeled by the function F, where </a:t>
                </a:r>
                <a14:m>
                  <m:oMath xmlns:m="http://schemas.openxmlformats.org/officeDocument/2006/math">
                    <m:r>
                      <a:rPr lang="en-US" sz="1800" b="0" i="1" smtClean="0">
                        <a:latin typeface="Cambria Math" panose="02040503050406030204" pitchFamily="18" charset="0"/>
                      </a:rPr>
                      <m:t>𝐹</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𝑡</m:t>
                        </m:r>
                      </m:e>
                    </m:d>
                    <m:r>
                      <a:rPr lang="en-US" sz="1800" b="0" i="1" smtClean="0">
                        <a:latin typeface="Cambria Math" panose="02040503050406030204" pitchFamily="18" charset="0"/>
                      </a:rPr>
                      <m:t>=80−10</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𝜋</m:t>
                                </m:r>
                              </m:num>
                              <m:den>
                                <m:r>
                                  <a:rPr lang="en-US" sz="1800" b="0" i="1" smtClean="0">
                                    <a:latin typeface="Cambria Math" panose="02040503050406030204" pitchFamily="18" charset="0"/>
                                  </a:rPr>
                                  <m:t>12</m:t>
                                </m:r>
                              </m:den>
                            </m:f>
                            <m:r>
                              <a:rPr lang="en-US" sz="1800" b="0" i="1" smtClean="0">
                                <a:latin typeface="Cambria Math" panose="02040503050406030204" pitchFamily="18" charset="0"/>
                              </a:rPr>
                              <m:t>𝑡</m:t>
                            </m:r>
                          </m:e>
                        </m:d>
                      </m:e>
                    </m:func>
                    <m:r>
                      <m:rPr>
                        <m:sty m:val="p"/>
                      </m:rPr>
                      <a:rPr lang="en-US" sz="1800" b="0" i="0" smtClean="0">
                        <a:latin typeface="Cambria Math" panose="02040503050406030204" pitchFamily="18" charset="0"/>
                      </a:rPr>
                      <m:t>for</m:t>
                    </m:r>
                    <m:r>
                      <a:rPr lang="en-US" sz="1800" b="0" i="1" smtClean="0">
                        <a:latin typeface="Cambria Math" panose="02040503050406030204" pitchFamily="18" charset="0"/>
                      </a:rPr>
                      <m:t> 0≤</m:t>
                    </m:r>
                    <m:r>
                      <a:rPr lang="en-US" sz="1800" b="0" i="1" smtClean="0">
                        <a:latin typeface="Cambria Math" panose="02040503050406030204" pitchFamily="18" charset="0"/>
                      </a:rPr>
                      <m:t>𝑡</m:t>
                    </m:r>
                    <m:r>
                      <a:rPr lang="en-US" sz="1800" b="0" i="1" smtClean="0">
                        <a:latin typeface="Cambria Math" panose="02040503050406030204" pitchFamily="18" charset="0"/>
                      </a:rPr>
                      <m:t>≤24</m:t>
                    </m:r>
                  </m:oMath>
                </a14:m>
                <a:r>
                  <a:rPr lang="en-US" sz="1800" dirty="0"/>
                  <a:t>, where </a:t>
                </a:r>
                <a14:m>
                  <m:oMath xmlns:m="http://schemas.openxmlformats.org/officeDocument/2006/math">
                    <m:r>
                      <a:rPr lang="en-US" sz="1800" i="1" dirty="0" smtClean="0">
                        <a:latin typeface="Cambria Math" panose="02040503050406030204" pitchFamily="18" charset="0"/>
                      </a:rPr>
                      <m:t>𝐹</m:t>
                    </m:r>
                    <m:r>
                      <a:rPr lang="en-US" sz="1800" i="1" dirty="0" smtClean="0">
                        <a:latin typeface="Cambria Math" panose="02040503050406030204" pitchFamily="18" charset="0"/>
                      </a:rPr>
                      <m:t>(</m:t>
                    </m:r>
                    <m:r>
                      <a:rPr lang="en-US" sz="1800" i="1" dirty="0" smtClean="0">
                        <a:latin typeface="Cambria Math" panose="02040503050406030204" pitchFamily="18" charset="0"/>
                      </a:rPr>
                      <m:t>𝑡</m:t>
                    </m:r>
                    <m:r>
                      <a:rPr lang="en-US" sz="1800" i="1" dirty="0" smtClean="0">
                        <a:latin typeface="Cambria Math" panose="02040503050406030204" pitchFamily="18" charset="0"/>
                      </a:rPr>
                      <m:t>) </m:t>
                    </m:r>
                  </m:oMath>
                </a14:m>
                <a:r>
                  <a:rPr lang="en-US" sz="1800" dirty="0"/>
                  <a:t>is measured in degrees Fahrenheit and </a:t>
                </a:r>
                <a:r>
                  <a:rPr lang="en-US" sz="1800" i="1" dirty="0"/>
                  <a:t>t</a:t>
                </a:r>
                <a:r>
                  <a:rPr lang="en-US" sz="1800" dirty="0"/>
                  <a:t> is measured in hours.</a:t>
                </a:r>
              </a:p>
              <a:p>
                <a:pPr marL="460375" indent="-460375">
                  <a:buNone/>
                </a:pPr>
                <a:endParaRPr lang="en-US" sz="2400" dirty="0"/>
              </a:p>
              <a:p>
                <a:pPr marL="0" indent="0">
                  <a:buNone/>
                </a:pPr>
                <a:endParaRPr lang="en-US" sz="2400" dirty="0"/>
              </a:p>
            </p:txBody>
          </p:sp>
        </mc:Choice>
        <mc:Fallback xmlns="">
          <p:sp>
            <p:nvSpPr>
              <p:cNvPr id="3" name="Content Placeholder 2">
                <a:extLst>
                  <a:ext uri="{FF2B5EF4-FFF2-40B4-BE49-F238E27FC236}">
                    <a16:creationId xmlns:a16="http://schemas.microsoft.com/office/drawing/2014/main" id="{BE692E62-2A8A-551A-E627-5DC019B0264E}"/>
                  </a:ext>
                </a:extLst>
              </p:cNvPr>
              <p:cNvSpPr>
                <a:spLocks noGrp="1" noRot="1" noChangeAspect="1" noMove="1" noResize="1" noEditPoints="1" noAdjustHandles="1" noChangeArrowheads="1" noChangeShapeType="1" noTextEdit="1"/>
              </p:cNvSpPr>
              <p:nvPr>
                <p:ph idx="1"/>
              </p:nvPr>
            </p:nvSpPr>
            <p:spPr>
              <a:xfrm>
                <a:off x="-1" y="94810"/>
                <a:ext cx="11633283" cy="982152"/>
              </a:xfrm>
              <a:blipFill>
                <a:blip r:embed="rId4"/>
                <a:stretch>
                  <a:fillRect l="-437"/>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EA87E7-83C2-4F9D-488C-B1AA363F669F}"/>
              </a:ext>
            </a:extLst>
          </p:cNvPr>
          <p:cNvSpPr txBox="1"/>
          <p:nvPr/>
        </p:nvSpPr>
        <p:spPr>
          <a:xfrm>
            <a:off x="4882332" y="6488668"/>
            <a:ext cx="5442644" cy="369332"/>
          </a:xfrm>
          <a:prstGeom prst="rect">
            <a:avLst/>
          </a:prstGeom>
          <a:noFill/>
        </p:spPr>
        <p:txBody>
          <a:bodyPr wrap="none" rtlCol="0">
            <a:spAutoFit/>
          </a:bodyPr>
          <a:lstStyle/>
          <a:p>
            <a:r>
              <a:rPr lang="en-US" dirty="0"/>
              <a:t>Adapted from CB 1998 AP AB Calculus Free Response 5  </a:t>
            </a:r>
          </a:p>
        </p:txBody>
      </p:sp>
      <p:sp>
        <p:nvSpPr>
          <p:cNvPr id="2" name="Rectangle 4">
            <a:extLst>
              <a:ext uri="{FF2B5EF4-FFF2-40B4-BE49-F238E27FC236}">
                <a16:creationId xmlns:a16="http://schemas.microsoft.com/office/drawing/2014/main" id="{10C7E0E0-483E-658C-A842-13A23E1C8067}"/>
              </a:ext>
            </a:extLst>
          </p:cNvPr>
          <p:cNvSpPr>
            <a:spLocks noChangeArrowheads="1"/>
          </p:cNvSpPr>
          <p:nvPr/>
        </p:nvSpPr>
        <p:spPr bwMode="auto">
          <a:xfrm flipV="1">
            <a:off x="0" y="-1"/>
            <a:ext cx="11801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TextBox 3">
            <a:extLst>
              <a:ext uri="{FF2B5EF4-FFF2-40B4-BE49-F238E27FC236}">
                <a16:creationId xmlns:a16="http://schemas.microsoft.com/office/drawing/2014/main" id="{F0BEB59C-67CD-BD69-D3E0-D8B9DB633619}"/>
              </a:ext>
            </a:extLst>
          </p:cNvPr>
          <p:cNvSpPr txBox="1"/>
          <p:nvPr/>
        </p:nvSpPr>
        <p:spPr>
          <a:xfrm>
            <a:off x="1" y="1076962"/>
            <a:ext cx="6096000" cy="4893647"/>
          </a:xfrm>
          <a:prstGeom prst="rect">
            <a:avLst/>
          </a:prstGeom>
          <a:noFill/>
        </p:spPr>
        <p:txBody>
          <a:bodyPr wrap="square" rtlCol="0">
            <a:spAutoFit/>
          </a:bodyPr>
          <a:lstStyle/>
          <a:p>
            <a:pPr marL="460375" indent="-460375">
              <a:buNone/>
            </a:pPr>
            <a:r>
              <a:rPr lang="en-US" sz="2400" dirty="0"/>
              <a:t>B. </a:t>
            </a:r>
            <a:r>
              <a:rPr lang="en-US" sz="2400" dirty="0" err="1"/>
              <a:t>i</a:t>
            </a:r>
            <a:r>
              <a:rPr lang="en-US" sz="2400" dirty="0"/>
              <a:t>) Find the average temperature, to the nearest degree Fahrenheit, between </a:t>
            </a:r>
            <a:r>
              <a:rPr lang="en-US" sz="2400" i="1" dirty="0"/>
              <a:t>t </a:t>
            </a:r>
            <a:r>
              <a:rPr lang="en-US" sz="2400" dirty="0"/>
              <a:t>= 6 and </a:t>
            </a:r>
            <a:r>
              <a:rPr lang="en-US" sz="2400" i="1" dirty="0"/>
              <a:t>t</a:t>
            </a:r>
            <a:r>
              <a:rPr lang="en-US" sz="2400" dirty="0"/>
              <a:t> = 14.</a:t>
            </a:r>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347663" indent="0">
              <a:buNone/>
            </a:pPr>
            <a:r>
              <a:rPr lang="en-US" sz="2400" dirty="0"/>
              <a:t>ii) An air conditioner cooled the house whenever the outside temperature was at or above 78ºF. For what values of </a:t>
            </a:r>
            <a:r>
              <a:rPr lang="en-US" sz="2400" i="1" dirty="0"/>
              <a:t>t</a:t>
            </a:r>
            <a:r>
              <a:rPr lang="en-US" sz="2400" dirty="0"/>
              <a:t> was the air conditioner cooling the house?</a:t>
            </a:r>
          </a:p>
          <a:p>
            <a:endParaRPr lang="en-US" sz="2400" dirty="0"/>
          </a:p>
        </p:txBody>
      </p:sp>
      <p:sp>
        <p:nvSpPr>
          <p:cNvPr id="5" name="Rectangle 6">
            <a:extLst>
              <a:ext uri="{FF2B5EF4-FFF2-40B4-BE49-F238E27FC236}">
                <a16:creationId xmlns:a16="http://schemas.microsoft.com/office/drawing/2014/main" id="{0A794F92-EA44-F4DB-01CC-8199078D6B9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50" name="Picture 6" descr="Border">
            <a:extLst>
              <a:ext uri="{FF2B5EF4-FFF2-40B4-BE49-F238E27FC236}">
                <a16:creationId xmlns:a16="http://schemas.microsoft.com/office/drawing/2014/main" id="{B8560549-BCCC-B158-13FC-38D3A5E887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8630" y="1437138"/>
            <a:ext cx="3685299" cy="2768299"/>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Border">
            <a:extLst>
              <a:ext uri="{FF2B5EF4-FFF2-40B4-BE49-F238E27FC236}">
                <a16:creationId xmlns:a16="http://schemas.microsoft.com/office/drawing/2014/main" id="{5C26F10F-B2CE-8D0F-3759-C6C361D768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1313" y="3711732"/>
            <a:ext cx="3507802" cy="2634968"/>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Border">
            <a:extLst>
              <a:ext uri="{FF2B5EF4-FFF2-40B4-BE49-F238E27FC236}">
                <a16:creationId xmlns:a16="http://schemas.microsoft.com/office/drawing/2014/main" id="{680B4F80-1D64-8A35-6BDC-5B0328A52A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16640" y="3853700"/>
            <a:ext cx="3507802" cy="2634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2046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8" descr="Border">
            <a:extLst>
              <a:ext uri="{FF2B5EF4-FFF2-40B4-BE49-F238E27FC236}">
                <a16:creationId xmlns:a16="http://schemas.microsoft.com/office/drawing/2014/main" id="{34FAA50A-A583-6D58-AE2E-3CB25419A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168" y="902782"/>
            <a:ext cx="3239111" cy="243313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E692E62-2A8A-551A-E627-5DC019B0264E}"/>
                  </a:ext>
                </a:extLst>
              </p:cNvPr>
              <p:cNvSpPr>
                <a:spLocks noGrp="1"/>
              </p:cNvSpPr>
              <p:nvPr>
                <p:ph idx="1"/>
              </p:nvPr>
            </p:nvSpPr>
            <p:spPr>
              <a:xfrm>
                <a:off x="-1" y="94810"/>
                <a:ext cx="11633283" cy="982152"/>
              </a:xfrm>
            </p:spPr>
            <p:txBody>
              <a:bodyPr>
                <a:noAutofit/>
              </a:bodyPr>
              <a:lstStyle/>
              <a:p>
                <a:pPr marL="0" indent="0">
                  <a:buNone/>
                </a:pPr>
                <a:r>
                  <a:rPr lang="en-US" sz="1800" dirty="0"/>
                  <a:t>The temperature outside of a house during a 24-hour period can be modeled by the function F, where </a:t>
                </a:r>
                <a14:m>
                  <m:oMath xmlns:m="http://schemas.openxmlformats.org/officeDocument/2006/math">
                    <m:r>
                      <a:rPr lang="en-US" sz="1800" b="0" i="1" smtClean="0">
                        <a:latin typeface="Cambria Math" panose="02040503050406030204" pitchFamily="18" charset="0"/>
                      </a:rPr>
                      <m:t>𝐹</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𝑡</m:t>
                        </m:r>
                      </m:e>
                    </m:d>
                    <m:r>
                      <a:rPr lang="en-US" sz="1800" b="0" i="1" smtClean="0">
                        <a:latin typeface="Cambria Math" panose="02040503050406030204" pitchFamily="18" charset="0"/>
                      </a:rPr>
                      <m:t>=80−10</m:t>
                    </m:r>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cos</m:t>
                        </m:r>
                      </m:fName>
                      <m:e>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𝜋</m:t>
                                </m:r>
                              </m:num>
                              <m:den>
                                <m:r>
                                  <a:rPr lang="en-US" sz="1800" b="0" i="1" smtClean="0">
                                    <a:latin typeface="Cambria Math" panose="02040503050406030204" pitchFamily="18" charset="0"/>
                                  </a:rPr>
                                  <m:t>12</m:t>
                                </m:r>
                              </m:den>
                            </m:f>
                            <m:r>
                              <a:rPr lang="en-US" sz="1800" b="0" i="1" smtClean="0">
                                <a:latin typeface="Cambria Math" panose="02040503050406030204" pitchFamily="18" charset="0"/>
                              </a:rPr>
                              <m:t>𝑡</m:t>
                            </m:r>
                          </m:e>
                        </m:d>
                      </m:e>
                    </m:func>
                    <m:r>
                      <m:rPr>
                        <m:sty m:val="p"/>
                      </m:rPr>
                      <a:rPr lang="en-US" sz="1800" b="0" i="0" smtClean="0">
                        <a:latin typeface="Cambria Math" panose="02040503050406030204" pitchFamily="18" charset="0"/>
                      </a:rPr>
                      <m:t>for</m:t>
                    </m:r>
                    <m:r>
                      <a:rPr lang="en-US" sz="1800" b="0" i="1" smtClean="0">
                        <a:latin typeface="Cambria Math" panose="02040503050406030204" pitchFamily="18" charset="0"/>
                      </a:rPr>
                      <m:t> 0≤</m:t>
                    </m:r>
                    <m:r>
                      <a:rPr lang="en-US" sz="1800" b="0" i="1" smtClean="0">
                        <a:latin typeface="Cambria Math" panose="02040503050406030204" pitchFamily="18" charset="0"/>
                      </a:rPr>
                      <m:t>𝑡</m:t>
                    </m:r>
                    <m:r>
                      <a:rPr lang="en-US" sz="1800" b="0" i="1" smtClean="0">
                        <a:latin typeface="Cambria Math" panose="02040503050406030204" pitchFamily="18" charset="0"/>
                      </a:rPr>
                      <m:t>≤24</m:t>
                    </m:r>
                  </m:oMath>
                </a14:m>
                <a:r>
                  <a:rPr lang="en-US" sz="1800" dirty="0"/>
                  <a:t>, where </a:t>
                </a:r>
                <a14:m>
                  <m:oMath xmlns:m="http://schemas.openxmlformats.org/officeDocument/2006/math">
                    <m:r>
                      <a:rPr lang="en-US" sz="1800" i="1" dirty="0" smtClean="0">
                        <a:latin typeface="Cambria Math" panose="02040503050406030204" pitchFamily="18" charset="0"/>
                      </a:rPr>
                      <m:t>𝐹</m:t>
                    </m:r>
                    <m:r>
                      <a:rPr lang="en-US" sz="1800" i="1" dirty="0" smtClean="0">
                        <a:latin typeface="Cambria Math" panose="02040503050406030204" pitchFamily="18" charset="0"/>
                      </a:rPr>
                      <m:t>(</m:t>
                    </m:r>
                    <m:r>
                      <a:rPr lang="en-US" sz="1800" i="1" dirty="0" smtClean="0">
                        <a:latin typeface="Cambria Math" panose="02040503050406030204" pitchFamily="18" charset="0"/>
                      </a:rPr>
                      <m:t>𝑡</m:t>
                    </m:r>
                    <m:r>
                      <a:rPr lang="en-US" sz="1800" i="1" dirty="0" smtClean="0">
                        <a:latin typeface="Cambria Math" panose="02040503050406030204" pitchFamily="18" charset="0"/>
                      </a:rPr>
                      <m:t>) </m:t>
                    </m:r>
                  </m:oMath>
                </a14:m>
                <a:r>
                  <a:rPr lang="en-US" sz="1800" dirty="0"/>
                  <a:t>is measured in degrees Fahrenheit and </a:t>
                </a:r>
                <a:r>
                  <a:rPr lang="en-US" sz="1800" i="1" dirty="0"/>
                  <a:t>t</a:t>
                </a:r>
                <a:r>
                  <a:rPr lang="en-US" sz="1800" dirty="0"/>
                  <a:t> is measured in hours.</a:t>
                </a:r>
              </a:p>
              <a:p>
                <a:pPr marL="460375" indent="-460375">
                  <a:buNone/>
                </a:pPr>
                <a:endParaRPr lang="en-US" sz="2400" dirty="0"/>
              </a:p>
              <a:p>
                <a:pPr marL="0" indent="0">
                  <a:buNone/>
                </a:pPr>
                <a:endParaRPr lang="en-US" sz="2400" dirty="0"/>
              </a:p>
            </p:txBody>
          </p:sp>
        </mc:Choice>
        <mc:Fallback>
          <p:sp>
            <p:nvSpPr>
              <p:cNvPr id="3" name="Content Placeholder 2">
                <a:extLst>
                  <a:ext uri="{FF2B5EF4-FFF2-40B4-BE49-F238E27FC236}">
                    <a16:creationId xmlns:a16="http://schemas.microsoft.com/office/drawing/2014/main" id="{BE692E62-2A8A-551A-E627-5DC019B0264E}"/>
                  </a:ext>
                </a:extLst>
              </p:cNvPr>
              <p:cNvSpPr>
                <a:spLocks noGrp="1" noRot="1" noChangeAspect="1" noMove="1" noResize="1" noEditPoints="1" noAdjustHandles="1" noChangeArrowheads="1" noChangeShapeType="1" noTextEdit="1"/>
              </p:cNvSpPr>
              <p:nvPr>
                <p:ph idx="1"/>
              </p:nvPr>
            </p:nvSpPr>
            <p:spPr>
              <a:xfrm>
                <a:off x="-1" y="94810"/>
                <a:ext cx="11633283" cy="982152"/>
              </a:xfrm>
              <a:blipFill>
                <a:blip r:embed="rId4"/>
                <a:stretch>
                  <a:fillRect l="-437"/>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EA87E7-83C2-4F9D-488C-B1AA363F669F}"/>
              </a:ext>
            </a:extLst>
          </p:cNvPr>
          <p:cNvSpPr txBox="1"/>
          <p:nvPr/>
        </p:nvSpPr>
        <p:spPr>
          <a:xfrm>
            <a:off x="4882332" y="6488668"/>
            <a:ext cx="5442644" cy="369332"/>
          </a:xfrm>
          <a:prstGeom prst="rect">
            <a:avLst/>
          </a:prstGeom>
          <a:noFill/>
        </p:spPr>
        <p:txBody>
          <a:bodyPr wrap="none" rtlCol="0">
            <a:spAutoFit/>
          </a:bodyPr>
          <a:lstStyle/>
          <a:p>
            <a:r>
              <a:rPr lang="en-US" dirty="0"/>
              <a:t>Adapted from CB 1998 AP AB Calculus Free Response 5  </a:t>
            </a:r>
          </a:p>
        </p:txBody>
      </p:sp>
      <p:sp>
        <p:nvSpPr>
          <p:cNvPr id="2" name="Rectangle 4">
            <a:extLst>
              <a:ext uri="{FF2B5EF4-FFF2-40B4-BE49-F238E27FC236}">
                <a16:creationId xmlns:a16="http://schemas.microsoft.com/office/drawing/2014/main" id="{10C7E0E0-483E-658C-A842-13A23E1C8067}"/>
              </a:ext>
            </a:extLst>
          </p:cNvPr>
          <p:cNvSpPr>
            <a:spLocks noChangeArrowheads="1"/>
          </p:cNvSpPr>
          <p:nvPr/>
        </p:nvSpPr>
        <p:spPr bwMode="auto">
          <a:xfrm flipV="1">
            <a:off x="0" y="-1"/>
            <a:ext cx="118012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TextBox 3">
            <a:extLst>
              <a:ext uri="{FF2B5EF4-FFF2-40B4-BE49-F238E27FC236}">
                <a16:creationId xmlns:a16="http://schemas.microsoft.com/office/drawing/2014/main" id="{F0BEB59C-67CD-BD69-D3E0-D8B9DB633619}"/>
              </a:ext>
            </a:extLst>
          </p:cNvPr>
          <p:cNvSpPr txBox="1"/>
          <p:nvPr/>
        </p:nvSpPr>
        <p:spPr>
          <a:xfrm>
            <a:off x="1" y="1076962"/>
            <a:ext cx="6096000" cy="4893647"/>
          </a:xfrm>
          <a:prstGeom prst="rect">
            <a:avLst/>
          </a:prstGeom>
          <a:noFill/>
        </p:spPr>
        <p:txBody>
          <a:bodyPr wrap="square" rtlCol="0">
            <a:spAutoFit/>
          </a:bodyPr>
          <a:lstStyle/>
          <a:p>
            <a:pPr marL="460375" indent="-460375">
              <a:buNone/>
            </a:pPr>
            <a:r>
              <a:rPr lang="en-US" sz="2400" dirty="0"/>
              <a:t>B. </a:t>
            </a:r>
            <a:r>
              <a:rPr lang="en-US" sz="2400" dirty="0" err="1"/>
              <a:t>i</a:t>
            </a:r>
            <a:r>
              <a:rPr lang="en-US" sz="2400" dirty="0"/>
              <a:t>) Find the average temperature, to the nearest degree Fahrenheit, between </a:t>
            </a:r>
            <a:r>
              <a:rPr lang="en-US" sz="2400" i="1" dirty="0"/>
              <a:t>t </a:t>
            </a:r>
            <a:r>
              <a:rPr lang="en-US" sz="2400" dirty="0"/>
              <a:t>= 6 and </a:t>
            </a:r>
            <a:r>
              <a:rPr lang="en-US" sz="2400" i="1" dirty="0"/>
              <a:t>t</a:t>
            </a:r>
            <a:r>
              <a:rPr lang="en-US" sz="2400" dirty="0"/>
              <a:t> = 14.</a:t>
            </a:r>
          </a:p>
          <a:p>
            <a:pPr marL="460375" indent="-460375">
              <a:buNone/>
            </a:pPr>
            <a:endParaRPr lang="en-US" sz="2400" dirty="0"/>
          </a:p>
          <a:p>
            <a:pPr marL="460375" indent="-460375">
              <a:buNone/>
            </a:pPr>
            <a:endParaRPr lang="en-US" sz="2400" dirty="0"/>
          </a:p>
          <a:p>
            <a:pPr marL="460375" indent="-460375">
              <a:buNone/>
            </a:pPr>
            <a:endParaRPr lang="en-US" sz="2400" dirty="0"/>
          </a:p>
          <a:p>
            <a:pPr marL="460375" indent="-460375">
              <a:buNone/>
            </a:pPr>
            <a:endParaRPr lang="en-US" sz="2400" dirty="0"/>
          </a:p>
          <a:p>
            <a:pPr marL="347663" indent="0">
              <a:buNone/>
            </a:pPr>
            <a:r>
              <a:rPr lang="en-US" sz="2400" dirty="0"/>
              <a:t>ii) An air conditioner cooled the house whenever the outside temperature was at or above 78ºF. For what values of </a:t>
            </a:r>
            <a:r>
              <a:rPr lang="en-US" sz="2400" i="1" dirty="0"/>
              <a:t>t</a:t>
            </a:r>
            <a:r>
              <a:rPr lang="en-US" sz="2400" dirty="0"/>
              <a:t> was the air conditioner cooling the house?</a:t>
            </a:r>
          </a:p>
          <a:p>
            <a:endParaRPr lang="en-US" sz="2400" dirty="0"/>
          </a:p>
        </p:txBody>
      </p:sp>
      <p:sp>
        <p:nvSpPr>
          <p:cNvPr id="5" name="Rectangle 6">
            <a:extLst>
              <a:ext uri="{FF2B5EF4-FFF2-40B4-BE49-F238E27FC236}">
                <a16:creationId xmlns:a16="http://schemas.microsoft.com/office/drawing/2014/main" id="{0A794F92-EA44-F4DB-01CC-8199078D6B9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150" name="Picture 6" descr="Border">
            <a:extLst>
              <a:ext uri="{FF2B5EF4-FFF2-40B4-BE49-F238E27FC236}">
                <a16:creationId xmlns:a16="http://schemas.microsoft.com/office/drawing/2014/main" id="{B8560549-BCCC-B158-13FC-38D3A5E887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8630" y="1437138"/>
            <a:ext cx="3685299" cy="2768299"/>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Border">
            <a:extLst>
              <a:ext uri="{FF2B5EF4-FFF2-40B4-BE49-F238E27FC236}">
                <a16:creationId xmlns:a16="http://schemas.microsoft.com/office/drawing/2014/main" id="{5C26F10F-B2CE-8D0F-3759-C6C361D768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1313" y="3711732"/>
            <a:ext cx="3507802" cy="2634968"/>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Border">
            <a:extLst>
              <a:ext uri="{FF2B5EF4-FFF2-40B4-BE49-F238E27FC236}">
                <a16:creationId xmlns:a16="http://schemas.microsoft.com/office/drawing/2014/main" id="{680B4F80-1D64-8A35-6BDC-5B0328A52A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89419" y="3711732"/>
            <a:ext cx="3507802" cy="2634968"/>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E046D9FA-8087-F62A-71E9-710AE4687186}"/>
              </a:ext>
            </a:extLst>
          </p:cNvPr>
          <p:cNvSpPr/>
          <p:nvPr/>
        </p:nvSpPr>
        <p:spPr>
          <a:xfrm>
            <a:off x="6487533" y="5189220"/>
            <a:ext cx="720090" cy="628650"/>
          </a:xfrm>
          <a:prstGeom prst="ellipse">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86A48EA-0E2C-2C36-1FFD-1B7D8D1FEA46}"/>
              </a:ext>
            </a:extLst>
          </p:cNvPr>
          <p:cNvSpPr/>
          <p:nvPr/>
        </p:nvSpPr>
        <p:spPr>
          <a:xfrm>
            <a:off x="8398630" y="5189220"/>
            <a:ext cx="720090" cy="628650"/>
          </a:xfrm>
          <a:prstGeom prst="ellipse">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EBFA2B9-C460-9971-6486-BA296688CE0F}"/>
              </a:ext>
            </a:extLst>
          </p:cNvPr>
          <p:cNvSpPr txBox="1"/>
          <p:nvPr/>
        </p:nvSpPr>
        <p:spPr>
          <a:xfrm>
            <a:off x="4412071" y="1856315"/>
            <a:ext cx="4304383" cy="461665"/>
          </a:xfrm>
          <a:prstGeom prst="rect">
            <a:avLst/>
          </a:prstGeom>
          <a:noFill/>
        </p:spPr>
        <p:txBody>
          <a:bodyPr wrap="none" rtlCol="0">
            <a:spAutoFit/>
          </a:bodyPr>
          <a:lstStyle/>
          <a:p>
            <a:r>
              <a:rPr lang="en-US" sz="2400" b="1" dirty="0">
                <a:solidFill>
                  <a:srgbClr val="C00000"/>
                </a:solidFill>
              </a:rPr>
              <a:t>Make use of function names</a:t>
            </a:r>
          </a:p>
        </p:txBody>
      </p:sp>
      <p:sp>
        <p:nvSpPr>
          <p:cNvPr id="10" name="TextBox 9">
            <a:extLst>
              <a:ext uri="{FF2B5EF4-FFF2-40B4-BE49-F238E27FC236}">
                <a16:creationId xmlns:a16="http://schemas.microsoft.com/office/drawing/2014/main" id="{FBC5F0DF-25E8-D55F-68BB-C5317D522324}"/>
              </a:ext>
            </a:extLst>
          </p:cNvPr>
          <p:cNvSpPr txBox="1"/>
          <p:nvPr/>
        </p:nvSpPr>
        <p:spPr>
          <a:xfrm>
            <a:off x="2690186" y="5487098"/>
            <a:ext cx="3676006" cy="461665"/>
          </a:xfrm>
          <a:prstGeom prst="rect">
            <a:avLst/>
          </a:prstGeom>
          <a:noFill/>
        </p:spPr>
        <p:txBody>
          <a:bodyPr wrap="none" rtlCol="0">
            <a:spAutoFit/>
          </a:bodyPr>
          <a:lstStyle/>
          <a:p>
            <a:r>
              <a:rPr lang="en-US" sz="2400" b="1" dirty="0">
                <a:solidFill>
                  <a:srgbClr val="C00000"/>
                </a:solidFill>
              </a:rPr>
              <a:t>Three decimal accuracy</a:t>
            </a:r>
          </a:p>
        </p:txBody>
      </p:sp>
      <p:sp>
        <p:nvSpPr>
          <p:cNvPr id="11" name="Oval 10">
            <a:extLst>
              <a:ext uri="{FF2B5EF4-FFF2-40B4-BE49-F238E27FC236}">
                <a16:creationId xmlns:a16="http://schemas.microsoft.com/office/drawing/2014/main" id="{5B92D8D2-AF9A-CB42-F6E3-077D2421EE34}"/>
              </a:ext>
            </a:extLst>
          </p:cNvPr>
          <p:cNvSpPr/>
          <p:nvPr/>
        </p:nvSpPr>
        <p:spPr>
          <a:xfrm>
            <a:off x="10802559" y="2279758"/>
            <a:ext cx="720090" cy="628650"/>
          </a:xfrm>
          <a:prstGeom prst="ellipse">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F983E1C-F8ED-304F-4FF1-66502E769FED}"/>
              </a:ext>
            </a:extLst>
          </p:cNvPr>
          <p:cNvSpPr/>
          <p:nvPr/>
        </p:nvSpPr>
        <p:spPr>
          <a:xfrm>
            <a:off x="6366192" y="1085697"/>
            <a:ext cx="1177128" cy="628650"/>
          </a:xfrm>
          <a:prstGeom prst="ellipse">
            <a:avLst/>
          </a:prstGeom>
          <a:noFill/>
          <a:ln w="444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7715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E692E62-2A8A-551A-E627-5DC019B0264E}"/>
                  </a:ext>
                </a:extLst>
              </p:cNvPr>
              <p:cNvSpPr>
                <a:spLocks noGrp="1"/>
              </p:cNvSpPr>
              <p:nvPr>
                <p:ph idx="1"/>
              </p:nvPr>
            </p:nvSpPr>
            <p:spPr>
              <a:xfrm>
                <a:off x="419017" y="15799"/>
                <a:ext cx="11518982" cy="6472869"/>
              </a:xfrm>
            </p:spPr>
            <p:txBody>
              <a:bodyPr>
                <a:noAutofit/>
              </a:bodyPr>
              <a:lstStyle/>
              <a:p>
                <a:pPr marL="0" indent="0">
                  <a:buNone/>
                </a:pPr>
                <a:r>
                  <a:rPr lang="en-US" sz="2000" dirty="0"/>
                  <a:t>The temperature outside of a house during a 24-hour period can be modeled by the function F, where </a:t>
                </a:r>
                <a14:m>
                  <m:oMath xmlns:m="http://schemas.openxmlformats.org/officeDocument/2006/math">
                    <m:r>
                      <a:rPr lang="en-US" sz="2000" b="0" i="1" smtClean="0">
                        <a:latin typeface="Cambria Math" panose="02040503050406030204" pitchFamily="18" charset="0"/>
                      </a:rPr>
                      <m:t>𝐹</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r>
                      <a:rPr lang="en-US" sz="2000" b="0" i="1" smtClean="0">
                        <a:latin typeface="Cambria Math" panose="02040503050406030204" pitchFamily="18" charset="0"/>
                      </a:rPr>
                      <m:t>=80−10</m:t>
                    </m:r>
                    <m:func>
                      <m:funcPr>
                        <m:ctrlPr>
                          <a:rPr lang="en-US" sz="2000" b="0" i="1" smtClean="0">
                            <a:latin typeface="Cambria Math" panose="02040503050406030204" pitchFamily="18" charset="0"/>
                          </a:rPr>
                        </m:ctrlPr>
                      </m:funcPr>
                      <m:fName>
                        <m:r>
                          <m:rPr>
                            <m:sty m:val="p"/>
                          </m:rPr>
                          <a:rPr lang="en-US" sz="2000" b="0" i="0" smtClean="0">
                            <a:latin typeface="Cambria Math" panose="02040503050406030204" pitchFamily="18" charset="0"/>
                          </a:rPr>
                          <m:t>cos</m:t>
                        </m:r>
                      </m:fName>
                      <m:e>
                        <m:d>
                          <m:dPr>
                            <m:ctrlPr>
                              <a:rPr lang="en-US" sz="2000" b="0" i="1" smtClean="0">
                                <a:latin typeface="Cambria Math" panose="02040503050406030204" pitchFamily="18" charset="0"/>
                              </a:rPr>
                            </m:ctrlPr>
                          </m:dPr>
                          <m:e>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𝜋</m:t>
                                </m:r>
                              </m:num>
                              <m:den>
                                <m:r>
                                  <a:rPr lang="en-US" sz="2000" b="0" i="1" smtClean="0">
                                    <a:latin typeface="Cambria Math" panose="02040503050406030204" pitchFamily="18" charset="0"/>
                                  </a:rPr>
                                  <m:t>12</m:t>
                                </m:r>
                              </m:den>
                            </m:f>
                            <m:r>
                              <a:rPr lang="en-US" sz="2000" b="0" i="1" smtClean="0">
                                <a:latin typeface="Cambria Math" panose="02040503050406030204" pitchFamily="18" charset="0"/>
                              </a:rPr>
                              <m:t>𝑡</m:t>
                            </m:r>
                          </m:e>
                        </m:d>
                      </m:e>
                    </m:func>
                    <m:r>
                      <m:rPr>
                        <m:sty m:val="p"/>
                      </m:rPr>
                      <a:rPr lang="en-US" sz="2000" b="0" i="0" smtClean="0">
                        <a:latin typeface="Cambria Math" panose="02040503050406030204" pitchFamily="18" charset="0"/>
                      </a:rPr>
                      <m:t>for</m:t>
                    </m:r>
                    <m:r>
                      <a:rPr lang="en-US" sz="2000" b="0" i="1" smtClean="0">
                        <a:latin typeface="Cambria Math" panose="02040503050406030204" pitchFamily="18" charset="0"/>
                      </a:rPr>
                      <m:t> 0≤</m:t>
                    </m:r>
                    <m:r>
                      <a:rPr lang="en-US" sz="2000" b="0" i="1" smtClean="0">
                        <a:latin typeface="Cambria Math" panose="02040503050406030204" pitchFamily="18" charset="0"/>
                      </a:rPr>
                      <m:t>𝑡</m:t>
                    </m:r>
                    <m:r>
                      <a:rPr lang="en-US" sz="2000" b="0" i="1" smtClean="0">
                        <a:latin typeface="Cambria Math" panose="02040503050406030204" pitchFamily="18" charset="0"/>
                      </a:rPr>
                      <m:t>≤24</m:t>
                    </m:r>
                  </m:oMath>
                </a14:m>
                <a:r>
                  <a:rPr lang="en-US" sz="2000" dirty="0"/>
                  <a:t>, where </a:t>
                </a:r>
                <a14:m>
                  <m:oMath xmlns:m="http://schemas.openxmlformats.org/officeDocument/2006/math">
                    <m:r>
                      <a:rPr lang="en-US" sz="2000" i="1" dirty="0" smtClean="0">
                        <a:latin typeface="Cambria Math" panose="02040503050406030204" pitchFamily="18" charset="0"/>
                      </a:rPr>
                      <m:t>𝐹</m:t>
                    </m:r>
                    <m:r>
                      <a:rPr lang="en-US" sz="2000" i="1" dirty="0" smtClean="0">
                        <a:latin typeface="Cambria Math" panose="02040503050406030204" pitchFamily="18" charset="0"/>
                      </a:rPr>
                      <m:t>(</m:t>
                    </m:r>
                    <m:r>
                      <a:rPr lang="en-US" sz="2000" i="1" dirty="0" smtClean="0">
                        <a:latin typeface="Cambria Math" panose="02040503050406030204" pitchFamily="18" charset="0"/>
                      </a:rPr>
                      <m:t>𝑡</m:t>
                    </m:r>
                    <m:r>
                      <a:rPr lang="en-US" sz="2000" i="1" dirty="0" smtClean="0">
                        <a:latin typeface="Cambria Math" panose="02040503050406030204" pitchFamily="18" charset="0"/>
                      </a:rPr>
                      <m:t>) </m:t>
                    </m:r>
                  </m:oMath>
                </a14:m>
                <a:r>
                  <a:rPr lang="en-US" sz="2000" dirty="0"/>
                  <a:t>is measured in degrees Fahrenheit and </a:t>
                </a:r>
                <a:r>
                  <a:rPr lang="en-US" sz="2000" i="1" dirty="0"/>
                  <a:t>t</a:t>
                </a:r>
                <a:r>
                  <a:rPr lang="en-US" sz="2000" dirty="0"/>
                  <a:t> is measured in hours.</a:t>
                </a:r>
                <a:endParaRPr lang="en-US" sz="2400" dirty="0"/>
              </a:p>
              <a:p>
                <a:pPr marL="460375" indent="-460375">
                  <a:buNone/>
                </a:pPr>
                <a:r>
                  <a:rPr lang="en-US" sz="2400" dirty="0"/>
                  <a:t>C. </a:t>
                </a:r>
                <a:r>
                  <a:rPr lang="en-US" sz="2400" dirty="0" err="1"/>
                  <a:t>i</a:t>
                </a:r>
                <a:r>
                  <a:rPr lang="en-US" sz="2400" dirty="0"/>
                  <a:t>) On the interval (6,12) which of the </a:t>
                </a:r>
              </a:p>
              <a:p>
                <a:pPr marL="460375" indent="-460375">
                  <a:buNone/>
                </a:pPr>
                <a:r>
                  <a:rPr lang="en-US" sz="2400" dirty="0"/>
                  <a:t>        following is true about F(x)? </a:t>
                </a:r>
              </a:p>
              <a:p>
                <a:pPr marL="460375" indent="-460375">
                  <a:buNone/>
                </a:pPr>
                <a:r>
                  <a:rPr lang="en-US" sz="2400" dirty="0"/>
                  <a:t>	a) Positive and increasing. </a:t>
                </a:r>
              </a:p>
              <a:p>
                <a:pPr marL="460375" indent="-460375">
                  <a:buNone/>
                </a:pPr>
                <a:r>
                  <a:rPr lang="en-US" sz="2400" dirty="0"/>
                  <a:t>	b) positive and decreasing.  </a:t>
                </a:r>
              </a:p>
              <a:p>
                <a:pPr marL="460375" indent="-460375">
                  <a:buNone/>
                </a:pPr>
                <a:r>
                  <a:rPr lang="en-US" sz="2400" dirty="0"/>
                  <a:t>	c) negative and increasing. </a:t>
                </a:r>
              </a:p>
              <a:p>
                <a:pPr marL="460375" indent="-460375">
                  <a:buNone/>
                </a:pPr>
                <a:r>
                  <a:rPr lang="en-US" sz="2400" dirty="0"/>
                  <a:t>	d) negative and decreasing</a:t>
                </a:r>
              </a:p>
              <a:p>
                <a:pPr marL="460375" indent="-460375">
                  <a:buNone/>
                </a:pPr>
                <a:r>
                  <a:rPr lang="en-US" sz="2400" dirty="0"/>
                  <a:t>ii) Describe how the rate of change </a:t>
                </a:r>
              </a:p>
              <a:p>
                <a:pPr marL="460375" indent="-460375">
                  <a:buNone/>
                </a:pPr>
                <a:r>
                  <a:rPr lang="en-US" sz="2400" dirty="0"/>
                  <a:t>of F is changing on the interval (6,12).</a:t>
                </a:r>
              </a:p>
              <a:p>
                <a:pPr marL="0" indent="0">
                  <a:buNone/>
                </a:pPr>
                <a:endParaRPr lang="en-US" sz="2400" dirty="0"/>
              </a:p>
            </p:txBody>
          </p:sp>
        </mc:Choice>
        <mc:Fallback>
          <p:sp>
            <p:nvSpPr>
              <p:cNvPr id="3" name="Content Placeholder 2">
                <a:extLst>
                  <a:ext uri="{FF2B5EF4-FFF2-40B4-BE49-F238E27FC236}">
                    <a16:creationId xmlns:a16="http://schemas.microsoft.com/office/drawing/2014/main" id="{BE692E62-2A8A-551A-E627-5DC019B0264E}"/>
                  </a:ext>
                </a:extLst>
              </p:cNvPr>
              <p:cNvSpPr>
                <a:spLocks noGrp="1" noRot="1" noChangeAspect="1" noMove="1" noResize="1" noEditPoints="1" noAdjustHandles="1" noChangeArrowheads="1" noChangeShapeType="1" noTextEdit="1"/>
              </p:cNvSpPr>
              <p:nvPr>
                <p:ph idx="1"/>
              </p:nvPr>
            </p:nvSpPr>
            <p:spPr>
              <a:xfrm>
                <a:off x="419017" y="15799"/>
                <a:ext cx="11518982" cy="6472869"/>
              </a:xfrm>
              <a:blipFill>
                <a:blip r:embed="rId3"/>
                <a:stretch>
                  <a:fillRect l="-882"/>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EA87E7-83C2-4F9D-488C-B1AA363F669F}"/>
              </a:ext>
            </a:extLst>
          </p:cNvPr>
          <p:cNvSpPr txBox="1"/>
          <p:nvPr/>
        </p:nvSpPr>
        <p:spPr>
          <a:xfrm>
            <a:off x="4922645" y="6488667"/>
            <a:ext cx="5442644" cy="369332"/>
          </a:xfrm>
          <a:prstGeom prst="rect">
            <a:avLst/>
          </a:prstGeom>
          <a:noFill/>
        </p:spPr>
        <p:txBody>
          <a:bodyPr wrap="none" rtlCol="0">
            <a:spAutoFit/>
          </a:bodyPr>
          <a:lstStyle/>
          <a:p>
            <a:r>
              <a:rPr lang="en-US" dirty="0"/>
              <a:t>Adapted from CB 1998 AP AB Calculus Free Response 5  </a:t>
            </a:r>
          </a:p>
        </p:txBody>
      </p:sp>
      <p:sp>
        <p:nvSpPr>
          <p:cNvPr id="2" name="Rectangle 4">
            <a:extLst>
              <a:ext uri="{FF2B5EF4-FFF2-40B4-BE49-F238E27FC236}">
                <a16:creationId xmlns:a16="http://schemas.microsoft.com/office/drawing/2014/main" id="{4FFC075E-8D04-8DAD-DAFC-7D6AF3BF3004}"/>
              </a:ext>
            </a:extLst>
          </p:cNvPr>
          <p:cNvSpPr>
            <a:spLocks noChangeArrowheads="1"/>
          </p:cNvSpPr>
          <p:nvPr/>
        </p:nvSpPr>
        <p:spPr bwMode="auto">
          <a:xfrm flipV="1">
            <a:off x="3327400" y="2018268"/>
            <a:ext cx="963897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8198" name="Picture 6" descr="Border">
            <a:extLst>
              <a:ext uri="{FF2B5EF4-FFF2-40B4-BE49-F238E27FC236}">
                <a16:creationId xmlns:a16="http://schemas.microsoft.com/office/drawing/2014/main" id="{17698076-1301-FE19-83D1-8630AF8FE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9117" y="1327318"/>
            <a:ext cx="5125087" cy="3849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602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FD2FE40-7ACD-1F77-0960-47E5060ECA53}"/>
                  </a:ext>
                </a:extLst>
              </p:cNvPr>
              <p:cNvSpPr>
                <a:spLocks noGrp="1"/>
              </p:cNvSpPr>
              <p:nvPr>
                <p:ph idx="1"/>
              </p:nvPr>
            </p:nvSpPr>
            <p:spPr>
              <a:xfrm>
                <a:off x="292919" y="1008054"/>
                <a:ext cx="11791691" cy="5480614"/>
              </a:xfrm>
            </p:spPr>
            <p:txBody>
              <a:bodyPr>
                <a:noAutofit/>
              </a:bodyPr>
              <a:lstStyle/>
              <a:p>
                <a:pPr marL="0" indent="0">
                  <a:spcBef>
                    <a:spcPts val="0"/>
                  </a:spcBef>
                  <a:buNone/>
                </a:pPr>
                <a:r>
                  <a:rPr lang="en-US" sz="2400" dirty="0">
                    <a:latin typeface="+mn-lt"/>
                  </a:rPr>
                  <a:t>The density of a bacteria population in a circular petri dish at a distance </a:t>
                </a:r>
                <a:r>
                  <a:rPr lang="en-US" sz="2400" i="1" dirty="0">
                    <a:latin typeface="+mn-lt"/>
                  </a:rPr>
                  <a:t>r</a:t>
                </a:r>
                <a:r>
                  <a:rPr lang="en-US" sz="2400" dirty="0">
                    <a:latin typeface="+mn-lt"/>
                  </a:rPr>
                  <a:t> cm from the center of the dish is given by a continuous function </a:t>
                </a:r>
                <a:r>
                  <a:rPr lang="en-US" sz="2400" i="1" dirty="0">
                    <a:latin typeface="+mn-lt"/>
                  </a:rPr>
                  <a:t>f </a:t>
                </a:r>
                <a:r>
                  <a:rPr lang="en-US" sz="2400" dirty="0">
                    <a:latin typeface="+mn-lt"/>
                  </a:rPr>
                  <a:t>where </a:t>
                </a:r>
                <a:r>
                  <a:rPr lang="en-US" sz="2400" i="1" dirty="0">
                    <a:latin typeface="+mn-lt"/>
                  </a:rPr>
                  <a:t>f(r) </a:t>
                </a:r>
                <a:r>
                  <a:rPr lang="en-US" sz="2400" dirty="0">
                    <a:latin typeface="+mn-lt"/>
                  </a:rPr>
                  <a:t>is measured in milligrams per square cm. Values of </a:t>
                </a:r>
                <a:r>
                  <a:rPr lang="en-US" sz="2400" i="1" dirty="0">
                    <a:latin typeface="+mn-lt"/>
                  </a:rPr>
                  <a:t>f(r) </a:t>
                </a:r>
                <a:r>
                  <a:rPr lang="en-US" sz="2400" dirty="0">
                    <a:latin typeface="+mn-lt"/>
                  </a:rPr>
                  <a:t>for selected values of </a:t>
                </a:r>
                <a:r>
                  <a:rPr lang="en-US" sz="2400" i="1" dirty="0">
                    <a:latin typeface="+mn-lt"/>
                  </a:rPr>
                  <a:t>r</a:t>
                </a:r>
                <a:r>
                  <a:rPr lang="en-US" sz="2400" dirty="0">
                    <a:latin typeface="+mn-lt"/>
                  </a:rPr>
                  <a:t> are given in the table.</a:t>
                </a:r>
              </a:p>
              <a:p>
                <a:pPr marL="0" indent="0">
                  <a:spcBef>
                    <a:spcPts val="0"/>
                  </a:spcBef>
                  <a:buNone/>
                </a:pPr>
                <a:r>
                  <a:rPr lang="en-US" sz="2400" dirty="0">
                    <a:latin typeface="+mn-lt"/>
                  </a:rPr>
                  <a:t>A. </a:t>
                </a:r>
                <a:r>
                  <a:rPr lang="en-US" sz="2400" dirty="0" err="1">
                    <a:latin typeface="+mn-lt"/>
                  </a:rPr>
                  <a:t>i</a:t>
                </a:r>
                <a:r>
                  <a:rPr lang="en-US" sz="2400" dirty="0">
                    <a:latin typeface="+mn-lt"/>
                  </a:rPr>
                  <a:t>) Use the data in the table to estimate the average rate of change in the density  </a:t>
                </a:r>
              </a:p>
              <a:p>
                <a:pPr marL="0" indent="0">
                  <a:spcBef>
                    <a:spcPts val="0"/>
                  </a:spcBef>
                  <a:buNone/>
                </a:pPr>
                <a:r>
                  <a:rPr lang="en-US" sz="2400" dirty="0">
                    <a:latin typeface="+mn-lt"/>
                  </a:rPr>
                  <a:t>         when  </a:t>
                </a:r>
                <a:r>
                  <a:rPr lang="en-US" sz="2400" i="1" dirty="0">
                    <a:latin typeface="+mn-lt"/>
                  </a:rPr>
                  <a:t>r</a:t>
                </a:r>
                <a:r>
                  <a:rPr lang="en-US" sz="2400" dirty="0">
                    <a:latin typeface="+mn-lt"/>
                  </a:rPr>
                  <a:t> = 2.25 cm.</a:t>
                </a:r>
              </a:p>
              <a:p>
                <a:pPr marL="287338" indent="-287338">
                  <a:spcBef>
                    <a:spcPts val="0"/>
                  </a:spcBef>
                  <a:buNone/>
                </a:pPr>
                <a:r>
                  <a:rPr lang="en-US" sz="2400" dirty="0">
                    <a:latin typeface="+mn-lt"/>
                  </a:rPr>
                  <a:t>	ii) Using correct units, interpret your answer in the context of the problem.</a:t>
                </a:r>
              </a:p>
              <a:p>
                <a:pPr marL="230188" indent="-219075">
                  <a:lnSpc>
                    <a:spcPct val="120000"/>
                  </a:lnSpc>
                  <a:spcBef>
                    <a:spcPts val="0"/>
                  </a:spcBef>
                  <a:buNone/>
                </a:pPr>
                <a:r>
                  <a:rPr lang="en-US" sz="2400" dirty="0">
                    <a:latin typeface="+mn-lt"/>
                  </a:rPr>
                  <a:t>B. The density can be modeled by the function </a:t>
                </a:r>
                <a:r>
                  <a:rPr lang="en-US" sz="2400" i="1" dirty="0">
                    <a:latin typeface="+mn-lt"/>
                  </a:rPr>
                  <a:t>g</a:t>
                </a:r>
                <a:r>
                  <a:rPr lang="en-US" sz="2400" dirty="0">
                    <a:latin typeface="+mn-lt"/>
                  </a:rPr>
                  <a:t>, defined by </a:t>
                </a:r>
                <a:endParaRPr lang="en-US" sz="2400" b="0" i="1" dirty="0">
                  <a:latin typeface="+mn-lt"/>
                </a:endParaRPr>
              </a:p>
              <a:p>
                <a:pPr marL="230188" indent="-219075">
                  <a:lnSpc>
                    <a:spcPct val="120000"/>
                  </a:lnSpc>
                  <a:spcBef>
                    <a:spcPts val="0"/>
                  </a:spcBef>
                  <a:buNone/>
                </a:pPr>
                <a:r>
                  <a:rPr lang="en-US" sz="2400" b="0" dirty="0">
                    <a:latin typeface="+mn-lt"/>
                  </a:rPr>
                  <a:t>	 </a:t>
                </a:r>
                <a14:m>
                  <m:oMath xmlns:m="http://schemas.openxmlformats.org/officeDocument/2006/math">
                    <m:r>
                      <a:rPr lang="en-US" sz="2400" b="0" i="1" smtClean="0">
                        <a:latin typeface="Cambria Math" panose="02040503050406030204" pitchFamily="18" charset="0"/>
                      </a:rPr>
                      <m:t>𝑔</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𝑟</m:t>
                        </m:r>
                      </m:e>
                    </m:d>
                    <m:r>
                      <a:rPr lang="en-US" sz="2400" b="0" i="1" smtClean="0">
                        <a:latin typeface="Cambria Math" panose="02040503050406030204" pitchFamily="18" charset="0"/>
                      </a:rPr>
                      <m:t>=−0.422</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𝑟</m:t>
                        </m:r>
                      </m:e>
                      <m:sup>
                        <m:r>
                          <a:rPr lang="en-US" sz="2400" b="0" i="1" smtClean="0">
                            <a:latin typeface="Cambria Math" panose="02040503050406030204" pitchFamily="18" charset="0"/>
                          </a:rPr>
                          <m:t>3</m:t>
                        </m:r>
                      </m:sup>
                    </m:sSup>
                    <m:r>
                      <a:rPr lang="en-US" sz="2400" b="0" i="1" smtClean="0">
                        <a:latin typeface="Cambria Math" panose="02040503050406030204" pitchFamily="18" charset="0"/>
                      </a:rPr>
                      <m:t>+3.288</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𝑟</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−2.151</m:t>
                    </m:r>
                    <m:r>
                      <a:rPr lang="en-US" sz="2400" b="0" i="1" smtClean="0">
                        <a:latin typeface="Cambria Math" panose="02040503050406030204" pitchFamily="18" charset="0"/>
                      </a:rPr>
                      <m:t>𝑟</m:t>
                    </m:r>
                    <m:r>
                      <a:rPr lang="en-US" sz="2400" b="0" i="1" smtClean="0">
                        <a:latin typeface="Cambria Math" panose="02040503050406030204" pitchFamily="18" charset="0"/>
                      </a:rPr>
                      <m:t>+1.052. </m:t>
                    </m:r>
                  </m:oMath>
                </a14:m>
                <a:endParaRPr lang="en-US" sz="2400" b="0" dirty="0">
                  <a:latin typeface="+mn-lt"/>
                </a:endParaRPr>
              </a:p>
              <a:p>
                <a:pPr marL="230188" indent="-219075">
                  <a:lnSpc>
                    <a:spcPct val="120000"/>
                  </a:lnSpc>
                  <a:spcBef>
                    <a:spcPts val="0"/>
                  </a:spcBef>
                  <a:buNone/>
                </a:pPr>
                <a:r>
                  <a:rPr lang="en-US" sz="2400" dirty="0">
                    <a:latin typeface="+mn-lt"/>
                  </a:rPr>
                  <a:t>	</a:t>
                </a:r>
                <a:r>
                  <a:rPr lang="en-US" sz="2400" dirty="0" err="1">
                    <a:latin typeface="+mn-lt"/>
                  </a:rPr>
                  <a:t>i</a:t>
                </a:r>
                <a:r>
                  <a:rPr lang="en-US" sz="2400" dirty="0">
                    <a:latin typeface="+mn-lt"/>
                  </a:rPr>
                  <a:t>) Is the density predicted by the function </a:t>
                </a:r>
                <a:r>
                  <a:rPr lang="en-US" sz="2400" i="1" dirty="0">
                    <a:latin typeface="+mn-lt"/>
                  </a:rPr>
                  <a:t>g</a:t>
                </a:r>
                <a:r>
                  <a:rPr lang="en-US" sz="2400" dirty="0">
                    <a:latin typeface="+mn-lt"/>
                  </a:rPr>
                  <a:t> for </a:t>
                </a:r>
                <a:r>
                  <a:rPr lang="en-US" sz="2400" i="1" dirty="0">
                    <a:latin typeface="+mn-lt"/>
                  </a:rPr>
                  <a:t>r </a:t>
                </a:r>
                <a:r>
                  <a:rPr lang="en-US" sz="2400" dirty="0">
                    <a:latin typeface="+mn-lt"/>
                  </a:rPr>
                  <a:t>= 2 an over or an underestimate?</a:t>
                </a:r>
              </a:p>
              <a:p>
                <a:pPr marL="287338" indent="0">
                  <a:spcBef>
                    <a:spcPts val="0"/>
                  </a:spcBef>
                  <a:buNone/>
                </a:pPr>
                <a:r>
                  <a:rPr lang="en-US" sz="2400" dirty="0">
                    <a:latin typeface="+mn-lt"/>
                  </a:rPr>
                  <a:t>ii) Give a reason for your answer.</a:t>
                </a:r>
              </a:p>
              <a:p>
                <a:pPr marL="460375" indent="-460375">
                  <a:spcBef>
                    <a:spcPts val="0"/>
                  </a:spcBef>
                  <a:buNone/>
                </a:pPr>
                <a:r>
                  <a:rPr lang="en-US" sz="2400" dirty="0">
                    <a:latin typeface="+mn-lt"/>
                  </a:rPr>
                  <a:t>C. </a:t>
                </a:r>
                <a:r>
                  <a:rPr lang="en-US" sz="2400" dirty="0" err="1">
                    <a:latin typeface="+mn-lt"/>
                  </a:rPr>
                  <a:t>i</a:t>
                </a:r>
                <a:r>
                  <a:rPr lang="en-US" sz="2400" dirty="0">
                    <a:latin typeface="+mn-lt"/>
                  </a:rPr>
                  <a:t>) According to the model </a:t>
                </a:r>
                <a:r>
                  <a:rPr lang="en-US" sz="2400" i="1" dirty="0">
                    <a:latin typeface="+mn-lt"/>
                  </a:rPr>
                  <a:t>g</a:t>
                </a:r>
                <a:r>
                  <a:rPr lang="en-US" sz="2400" dirty="0">
                    <a:latin typeface="+mn-lt"/>
                  </a:rPr>
                  <a:t>, describe how the density is changing on the interval </a:t>
                </a:r>
                <a14:m>
                  <m:oMath xmlns:m="http://schemas.openxmlformats.org/officeDocument/2006/math">
                    <m:r>
                      <a:rPr lang="en-US" sz="2400" i="1" dirty="0" smtClean="0">
                        <a:latin typeface="Cambria Math" panose="02040503050406030204" pitchFamily="18" charset="0"/>
                      </a:rPr>
                      <m:t>2&lt; </m:t>
                    </m:r>
                    <m:r>
                      <a:rPr lang="en-US" sz="2400" i="1" dirty="0" smtClean="0">
                        <a:latin typeface="Cambria Math" panose="02040503050406030204" pitchFamily="18" charset="0"/>
                      </a:rPr>
                      <m:t>𝑟</m:t>
                    </m:r>
                    <m:r>
                      <a:rPr lang="en-US" sz="2400" i="1" dirty="0" smtClean="0">
                        <a:latin typeface="Cambria Math" panose="02040503050406030204" pitchFamily="18" charset="0"/>
                      </a:rPr>
                      <m:t> &lt; 3</m:t>
                    </m:r>
                  </m:oMath>
                </a14:m>
                <a:r>
                  <a:rPr lang="en-US" sz="2400" dirty="0">
                    <a:latin typeface="+mn-lt"/>
                  </a:rPr>
                  <a:t>.</a:t>
                </a:r>
              </a:p>
              <a:p>
                <a:pPr marL="460375" indent="-460375">
                  <a:spcBef>
                    <a:spcPts val="0"/>
                  </a:spcBef>
                  <a:buNone/>
                </a:pPr>
                <a:r>
                  <a:rPr lang="en-US" sz="2400" dirty="0">
                    <a:latin typeface="+mn-lt"/>
                  </a:rPr>
                  <a:t>    ii) When the radius is 0, what is the difference between </a:t>
                </a:r>
                <a:r>
                  <a:rPr lang="en-US" sz="2400" i="1" dirty="0">
                    <a:latin typeface="+mn-lt"/>
                  </a:rPr>
                  <a:t>f(0) </a:t>
                </a:r>
                <a:r>
                  <a:rPr lang="en-US" sz="2400" dirty="0">
                    <a:latin typeface="+mn-lt"/>
                  </a:rPr>
                  <a:t>and the density predicted by the model </a:t>
                </a:r>
                <a:r>
                  <a:rPr lang="en-US" sz="2400" i="1" dirty="0">
                    <a:latin typeface="+mn-lt"/>
                  </a:rPr>
                  <a:t>g</a:t>
                </a:r>
                <a:r>
                  <a:rPr lang="en-US" sz="2400" dirty="0">
                    <a:latin typeface="+mn-lt"/>
                  </a:rPr>
                  <a:t>?</a:t>
                </a:r>
              </a:p>
              <a:p>
                <a:pPr marL="287338" indent="0">
                  <a:spcBef>
                    <a:spcPts val="0"/>
                  </a:spcBef>
                  <a:buNone/>
                </a:pPr>
                <a:endParaRPr lang="en-US" sz="2400" dirty="0">
                  <a:latin typeface="+mn-lt"/>
                </a:endParaRPr>
              </a:p>
            </p:txBody>
          </p:sp>
        </mc:Choice>
        <mc:Fallback>
          <p:sp>
            <p:nvSpPr>
              <p:cNvPr id="3" name="Content Placeholder 2">
                <a:extLst>
                  <a:ext uri="{FF2B5EF4-FFF2-40B4-BE49-F238E27FC236}">
                    <a16:creationId xmlns:a16="http://schemas.microsoft.com/office/drawing/2014/main" id="{0FD2FE40-7ACD-1F77-0960-47E5060ECA53}"/>
                  </a:ext>
                </a:extLst>
              </p:cNvPr>
              <p:cNvSpPr>
                <a:spLocks noGrp="1" noRot="1" noChangeAspect="1" noMove="1" noResize="1" noEditPoints="1" noAdjustHandles="1" noChangeArrowheads="1" noChangeShapeType="1" noTextEdit="1"/>
              </p:cNvSpPr>
              <p:nvPr>
                <p:ph idx="1"/>
              </p:nvPr>
            </p:nvSpPr>
            <p:spPr>
              <a:xfrm>
                <a:off x="292919" y="1008054"/>
                <a:ext cx="11791691" cy="5480614"/>
              </a:xfrm>
              <a:blipFill>
                <a:blip r:embed="rId3"/>
                <a:stretch>
                  <a:fillRect l="-861" t="-926" r="-538" b="-1620"/>
                </a:stretch>
              </a:blipFill>
            </p:spPr>
            <p:txBody>
              <a:bodyPr/>
              <a:lstStyle/>
              <a:p>
                <a:r>
                  <a:rPr lang="en-US">
                    <a:noFill/>
                  </a:rPr>
                  <a:t> </a:t>
                </a:r>
              </a:p>
            </p:txBody>
          </p:sp>
        </mc:Fallback>
      </mc:AlternateContent>
      <p:graphicFrame>
        <p:nvGraphicFramePr>
          <p:cNvPr id="4" name="Table 4">
            <a:extLst>
              <a:ext uri="{FF2B5EF4-FFF2-40B4-BE49-F238E27FC236}">
                <a16:creationId xmlns:a16="http://schemas.microsoft.com/office/drawing/2014/main" id="{C1172597-6F6E-E33A-5A0F-67FEF4EE3C1F}"/>
              </a:ext>
            </a:extLst>
          </p:cNvPr>
          <p:cNvGraphicFramePr>
            <a:graphicFrameLocks noGrp="1"/>
          </p:cNvGraphicFramePr>
          <p:nvPr/>
        </p:nvGraphicFramePr>
        <p:xfrm>
          <a:off x="2916820" y="142419"/>
          <a:ext cx="5405376" cy="914400"/>
        </p:xfrm>
        <a:graphic>
          <a:graphicData uri="http://schemas.openxmlformats.org/drawingml/2006/table">
            <a:tbl>
              <a:tblPr firstRow="1" bandRow="1">
                <a:tableStyleId>{5C22544A-7EE6-4342-B048-85BDC9FD1C3A}</a:tableStyleId>
              </a:tblPr>
              <a:tblGrid>
                <a:gridCol w="900896">
                  <a:extLst>
                    <a:ext uri="{9D8B030D-6E8A-4147-A177-3AD203B41FA5}">
                      <a16:colId xmlns:a16="http://schemas.microsoft.com/office/drawing/2014/main" val="2786789316"/>
                    </a:ext>
                  </a:extLst>
                </a:gridCol>
                <a:gridCol w="900896">
                  <a:extLst>
                    <a:ext uri="{9D8B030D-6E8A-4147-A177-3AD203B41FA5}">
                      <a16:colId xmlns:a16="http://schemas.microsoft.com/office/drawing/2014/main" val="1731328737"/>
                    </a:ext>
                  </a:extLst>
                </a:gridCol>
                <a:gridCol w="900896">
                  <a:extLst>
                    <a:ext uri="{9D8B030D-6E8A-4147-A177-3AD203B41FA5}">
                      <a16:colId xmlns:a16="http://schemas.microsoft.com/office/drawing/2014/main" val="1172356892"/>
                    </a:ext>
                  </a:extLst>
                </a:gridCol>
                <a:gridCol w="900896">
                  <a:extLst>
                    <a:ext uri="{9D8B030D-6E8A-4147-A177-3AD203B41FA5}">
                      <a16:colId xmlns:a16="http://schemas.microsoft.com/office/drawing/2014/main" val="2060036525"/>
                    </a:ext>
                  </a:extLst>
                </a:gridCol>
                <a:gridCol w="900896">
                  <a:extLst>
                    <a:ext uri="{9D8B030D-6E8A-4147-A177-3AD203B41FA5}">
                      <a16:colId xmlns:a16="http://schemas.microsoft.com/office/drawing/2014/main" val="3445043748"/>
                    </a:ext>
                  </a:extLst>
                </a:gridCol>
                <a:gridCol w="900896">
                  <a:extLst>
                    <a:ext uri="{9D8B030D-6E8A-4147-A177-3AD203B41FA5}">
                      <a16:colId xmlns:a16="http://schemas.microsoft.com/office/drawing/2014/main" val="2354267844"/>
                    </a:ext>
                  </a:extLst>
                </a:gridCol>
              </a:tblGrid>
              <a:tr h="370840">
                <a:tc>
                  <a:txBody>
                    <a:bodyPr/>
                    <a:lstStyle/>
                    <a:p>
                      <a:r>
                        <a:rPr lang="en-US" sz="2400" dirty="0"/>
                        <a:t>r</a:t>
                      </a:r>
                    </a:p>
                  </a:txBody>
                  <a:tcPr/>
                </a:tc>
                <a:tc>
                  <a:txBody>
                    <a:bodyPr/>
                    <a:lstStyle/>
                    <a:p>
                      <a:r>
                        <a:rPr lang="en-US" sz="2400" dirty="0"/>
                        <a:t>0</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2.5</a:t>
                      </a:r>
                    </a:p>
                  </a:txBody>
                  <a:tcPr/>
                </a:tc>
                <a:tc>
                  <a:txBody>
                    <a:bodyPr/>
                    <a:lstStyle/>
                    <a:p>
                      <a:r>
                        <a:rPr lang="en-US" sz="2400" dirty="0"/>
                        <a:t>4</a:t>
                      </a:r>
                    </a:p>
                  </a:txBody>
                  <a:tcPr/>
                </a:tc>
                <a:extLst>
                  <a:ext uri="{0D108BD9-81ED-4DB2-BD59-A6C34878D82A}">
                    <a16:rowId xmlns:a16="http://schemas.microsoft.com/office/drawing/2014/main" val="1918007032"/>
                  </a:ext>
                </a:extLst>
              </a:tr>
              <a:tr h="370840">
                <a:tc>
                  <a:txBody>
                    <a:bodyPr/>
                    <a:lstStyle/>
                    <a:p>
                      <a:r>
                        <a:rPr lang="en-US" sz="2400" dirty="0"/>
                        <a:t>f(r)</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6</a:t>
                      </a:r>
                    </a:p>
                  </a:txBody>
                  <a:tcPr/>
                </a:tc>
                <a:tc>
                  <a:txBody>
                    <a:bodyPr/>
                    <a:lstStyle/>
                    <a:p>
                      <a:r>
                        <a:rPr lang="en-US" sz="2400" dirty="0"/>
                        <a:t>10</a:t>
                      </a:r>
                    </a:p>
                  </a:txBody>
                  <a:tcPr/>
                </a:tc>
                <a:tc>
                  <a:txBody>
                    <a:bodyPr/>
                    <a:lstStyle/>
                    <a:p>
                      <a:r>
                        <a:rPr lang="en-US" sz="2400" dirty="0"/>
                        <a:t>18</a:t>
                      </a:r>
                    </a:p>
                  </a:txBody>
                  <a:tcPr/>
                </a:tc>
                <a:extLst>
                  <a:ext uri="{0D108BD9-81ED-4DB2-BD59-A6C34878D82A}">
                    <a16:rowId xmlns:a16="http://schemas.microsoft.com/office/drawing/2014/main" val="2012296391"/>
                  </a:ext>
                </a:extLst>
              </a:tr>
            </a:tbl>
          </a:graphicData>
        </a:graphic>
      </p:graphicFrame>
      <p:sp>
        <p:nvSpPr>
          <p:cNvPr id="5" name="TextBox 4">
            <a:extLst>
              <a:ext uri="{FF2B5EF4-FFF2-40B4-BE49-F238E27FC236}">
                <a16:creationId xmlns:a16="http://schemas.microsoft.com/office/drawing/2014/main" id="{EE5402C0-13E1-A756-D59F-DF2114BE0F36}"/>
              </a:ext>
            </a:extLst>
          </p:cNvPr>
          <p:cNvSpPr txBox="1"/>
          <p:nvPr/>
        </p:nvSpPr>
        <p:spPr>
          <a:xfrm>
            <a:off x="5177539" y="6488668"/>
            <a:ext cx="4988994" cy="369332"/>
          </a:xfrm>
          <a:prstGeom prst="rect">
            <a:avLst/>
          </a:prstGeom>
          <a:noFill/>
        </p:spPr>
        <p:txBody>
          <a:bodyPr wrap="none" rtlCol="0">
            <a:spAutoFit/>
          </a:bodyPr>
          <a:lstStyle/>
          <a:p>
            <a:r>
              <a:rPr lang="en-US" dirty="0"/>
              <a:t>Adapted from 2021 Calculus AB Free Response AB1</a:t>
            </a:r>
          </a:p>
        </p:txBody>
      </p:sp>
    </p:spTree>
    <p:extLst>
      <p:ext uri="{BB962C8B-B14F-4D97-AF65-F5344CB8AC3E}">
        <p14:creationId xmlns:p14="http://schemas.microsoft.com/office/powerpoint/2010/main" val="1109350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D2FE40-7ACD-1F77-0960-47E5060ECA53}"/>
                  </a:ext>
                </a:extLst>
              </p:cNvPr>
              <p:cNvSpPr>
                <a:spLocks noGrp="1"/>
              </p:cNvSpPr>
              <p:nvPr>
                <p:ph idx="1"/>
              </p:nvPr>
            </p:nvSpPr>
            <p:spPr>
              <a:xfrm>
                <a:off x="292920" y="830476"/>
                <a:ext cx="11791691" cy="5480614"/>
              </a:xfrm>
            </p:spPr>
            <p:txBody>
              <a:bodyPr>
                <a:noAutofit/>
              </a:bodyPr>
              <a:lstStyle/>
              <a:p>
                <a:pPr marL="0" indent="0">
                  <a:spcBef>
                    <a:spcPts val="0"/>
                  </a:spcBef>
                  <a:buNone/>
                </a:pPr>
                <a:endParaRPr lang="en-US" sz="2400" dirty="0">
                  <a:latin typeface="+mn-lt"/>
                </a:endParaRPr>
              </a:p>
              <a:p>
                <a:pPr marL="0" indent="0">
                  <a:spcBef>
                    <a:spcPts val="0"/>
                  </a:spcBef>
                  <a:buNone/>
                </a:pPr>
                <a:r>
                  <a:rPr lang="en-US" sz="2400" dirty="0">
                    <a:latin typeface="+mn-lt"/>
                  </a:rPr>
                  <a:t>The density of a bacteria population in a circular petri dish at a distance r cm from the center of the dish is given by a continuous function </a:t>
                </a:r>
                <a:r>
                  <a:rPr lang="en-US" sz="2400" i="1" dirty="0">
                    <a:latin typeface="+mn-lt"/>
                  </a:rPr>
                  <a:t>f </a:t>
                </a:r>
                <a:r>
                  <a:rPr lang="en-US" sz="2400" dirty="0">
                    <a:latin typeface="+mn-lt"/>
                  </a:rPr>
                  <a:t>where </a:t>
                </a:r>
                <a:r>
                  <a:rPr lang="en-US" sz="2400" i="1" dirty="0">
                    <a:latin typeface="+mn-lt"/>
                  </a:rPr>
                  <a:t>f(r) </a:t>
                </a:r>
                <a:r>
                  <a:rPr lang="en-US" sz="2400" dirty="0">
                    <a:latin typeface="+mn-lt"/>
                  </a:rPr>
                  <a:t>is measured in milligrams per square cm. Values of </a:t>
                </a:r>
                <a:r>
                  <a:rPr lang="en-US" sz="2400" i="1" dirty="0">
                    <a:latin typeface="+mn-lt"/>
                  </a:rPr>
                  <a:t>f(r) </a:t>
                </a:r>
                <a:r>
                  <a:rPr lang="en-US" sz="2400" dirty="0">
                    <a:latin typeface="+mn-lt"/>
                  </a:rPr>
                  <a:t>for selected values of </a:t>
                </a:r>
                <a:r>
                  <a:rPr lang="en-US" sz="2400" i="1" dirty="0">
                    <a:latin typeface="+mn-lt"/>
                  </a:rPr>
                  <a:t>r</a:t>
                </a:r>
                <a:r>
                  <a:rPr lang="en-US" sz="2400" dirty="0">
                    <a:latin typeface="+mn-lt"/>
                  </a:rPr>
                  <a:t> are given in the table.</a:t>
                </a:r>
              </a:p>
              <a:p>
                <a:pPr marL="0" indent="0">
                  <a:spcBef>
                    <a:spcPts val="0"/>
                  </a:spcBef>
                  <a:buNone/>
                </a:pPr>
                <a:r>
                  <a:rPr lang="en-US" sz="1800" dirty="0">
                    <a:solidFill>
                      <a:schemeClr val="tx1">
                        <a:lumMod val="60000"/>
                        <a:lumOff val="40000"/>
                      </a:schemeClr>
                    </a:solidFill>
                    <a:latin typeface="+mn-lt"/>
                  </a:rPr>
                  <a:t>A. </a:t>
                </a:r>
                <a:r>
                  <a:rPr lang="en-US" sz="1800" dirty="0" err="1">
                    <a:solidFill>
                      <a:schemeClr val="tx1">
                        <a:lumMod val="60000"/>
                        <a:lumOff val="40000"/>
                      </a:schemeClr>
                    </a:solidFill>
                    <a:latin typeface="+mn-lt"/>
                  </a:rPr>
                  <a:t>i</a:t>
                </a:r>
                <a:r>
                  <a:rPr lang="en-US" sz="1800" dirty="0">
                    <a:solidFill>
                      <a:schemeClr val="tx1">
                        <a:lumMod val="60000"/>
                        <a:lumOff val="40000"/>
                      </a:schemeClr>
                    </a:solidFill>
                    <a:latin typeface="+mn-lt"/>
                  </a:rPr>
                  <a:t>) Use the data in the table to estimate the average rate of change in the density  </a:t>
                </a:r>
              </a:p>
              <a:p>
                <a:pPr marL="0" indent="0">
                  <a:spcBef>
                    <a:spcPts val="0"/>
                  </a:spcBef>
                  <a:buNone/>
                </a:pPr>
                <a:r>
                  <a:rPr lang="en-US" sz="1800" dirty="0">
                    <a:solidFill>
                      <a:schemeClr val="tx1">
                        <a:lumMod val="60000"/>
                        <a:lumOff val="40000"/>
                      </a:schemeClr>
                    </a:solidFill>
                    <a:latin typeface="+mn-lt"/>
                  </a:rPr>
                  <a:t>         when  </a:t>
                </a:r>
                <a:r>
                  <a:rPr lang="en-US" sz="1800" i="1" dirty="0">
                    <a:solidFill>
                      <a:schemeClr val="tx1">
                        <a:lumMod val="60000"/>
                        <a:lumOff val="40000"/>
                      </a:schemeClr>
                    </a:solidFill>
                    <a:latin typeface="+mn-lt"/>
                  </a:rPr>
                  <a:t>r</a:t>
                </a:r>
                <a:r>
                  <a:rPr lang="en-US" sz="1800" dirty="0">
                    <a:solidFill>
                      <a:schemeClr val="tx1">
                        <a:lumMod val="60000"/>
                        <a:lumOff val="40000"/>
                      </a:schemeClr>
                    </a:solidFill>
                    <a:latin typeface="+mn-lt"/>
                  </a:rPr>
                  <a:t> = 2.25 cm.</a:t>
                </a:r>
              </a:p>
              <a:p>
                <a:pPr marL="287338" indent="-287338">
                  <a:spcBef>
                    <a:spcPts val="0"/>
                  </a:spcBef>
                  <a:buNone/>
                </a:pPr>
                <a:r>
                  <a:rPr lang="en-US" sz="1800" dirty="0">
                    <a:solidFill>
                      <a:schemeClr val="tx1">
                        <a:lumMod val="60000"/>
                        <a:lumOff val="40000"/>
                      </a:schemeClr>
                    </a:solidFill>
                    <a:latin typeface="+mn-lt"/>
                  </a:rPr>
                  <a:t>	ii) Using correct units, interpret your answer in the context of the problem.</a:t>
                </a:r>
              </a:p>
              <a:p>
                <a:pPr marL="230188" indent="-219075">
                  <a:lnSpc>
                    <a:spcPct val="120000"/>
                  </a:lnSpc>
                  <a:spcBef>
                    <a:spcPts val="0"/>
                  </a:spcBef>
                  <a:buNone/>
                </a:pPr>
                <a:r>
                  <a:rPr lang="en-US" sz="2400" dirty="0">
                    <a:latin typeface="+mn-lt"/>
                  </a:rPr>
                  <a:t>B. The density can be modeled by the function </a:t>
                </a:r>
                <a:r>
                  <a:rPr lang="en-US" sz="2400" i="1" dirty="0">
                    <a:latin typeface="+mn-lt"/>
                  </a:rPr>
                  <a:t>g</a:t>
                </a:r>
                <a:r>
                  <a:rPr lang="en-US" sz="2400" dirty="0">
                    <a:latin typeface="+mn-lt"/>
                  </a:rPr>
                  <a:t>, defined by </a:t>
                </a:r>
                <a:endParaRPr lang="en-US" sz="2400" b="0" i="1" dirty="0">
                  <a:latin typeface="+mn-lt"/>
                </a:endParaRPr>
              </a:p>
              <a:p>
                <a:pPr marL="230188" indent="-219075">
                  <a:lnSpc>
                    <a:spcPct val="120000"/>
                  </a:lnSpc>
                  <a:spcBef>
                    <a:spcPts val="0"/>
                  </a:spcBef>
                  <a:buNone/>
                </a:pPr>
                <a:r>
                  <a:rPr lang="en-US" sz="2400" b="0" dirty="0">
                    <a:latin typeface="+mn-lt"/>
                  </a:rPr>
                  <a:t>	 </a:t>
                </a:r>
                <a14:m>
                  <m:oMath xmlns:m="http://schemas.openxmlformats.org/officeDocument/2006/math">
                    <m:r>
                      <a:rPr lang="en-US" sz="2400" b="0" i="1" smtClean="0">
                        <a:latin typeface="Cambria Math" panose="02040503050406030204" pitchFamily="18" charset="0"/>
                      </a:rPr>
                      <m:t>𝑔</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𝑟</m:t>
                        </m:r>
                      </m:e>
                    </m:d>
                    <m:r>
                      <a:rPr lang="en-US" sz="2400" b="0" i="1" smtClean="0">
                        <a:latin typeface="Cambria Math" panose="02040503050406030204" pitchFamily="18" charset="0"/>
                      </a:rPr>
                      <m:t>=−0.422</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𝑟</m:t>
                        </m:r>
                      </m:e>
                      <m:sup>
                        <m:r>
                          <a:rPr lang="en-US" sz="2400" b="0" i="1" smtClean="0">
                            <a:latin typeface="Cambria Math" panose="02040503050406030204" pitchFamily="18" charset="0"/>
                          </a:rPr>
                          <m:t>3</m:t>
                        </m:r>
                      </m:sup>
                    </m:sSup>
                    <m:r>
                      <a:rPr lang="en-US" sz="2400" b="0" i="1" smtClean="0">
                        <a:latin typeface="Cambria Math" panose="02040503050406030204" pitchFamily="18" charset="0"/>
                      </a:rPr>
                      <m:t>+3.288</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𝑟</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−2.151</m:t>
                    </m:r>
                    <m:r>
                      <a:rPr lang="en-US" sz="2400" b="0" i="1" smtClean="0">
                        <a:latin typeface="Cambria Math" panose="02040503050406030204" pitchFamily="18" charset="0"/>
                      </a:rPr>
                      <m:t>𝑟</m:t>
                    </m:r>
                    <m:r>
                      <a:rPr lang="en-US" sz="2400" b="0" i="1" smtClean="0">
                        <a:latin typeface="Cambria Math" panose="02040503050406030204" pitchFamily="18" charset="0"/>
                      </a:rPr>
                      <m:t>+1.052. </m:t>
                    </m:r>
                  </m:oMath>
                </a14:m>
                <a:endParaRPr lang="en-US" sz="2400" b="0" dirty="0">
                  <a:latin typeface="+mn-lt"/>
                </a:endParaRPr>
              </a:p>
              <a:p>
                <a:pPr marL="230188" indent="-219075">
                  <a:lnSpc>
                    <a:spcPct val="120000"/>
                  </a:lnSpc>
                  <a:spcBef>
                    <a:spcPts val="0"/>
                  </a:spcBef>
                  <a:buNone/>
                </a:pPr>
                <a:r>
                  <a:rPr lang="en-US" sz="2400" dirty="0">
                    <a:latin typeface="+mn-lt"/>
                  </a:rPr>
                  <a:t>	</a:t>
                </a:r>
                <a:r>
                  <a:rPr lang="en-US" sz="2400" dirty="0" err="1">
                    <a:latin typeface="+mn-lt"/>
                  </a:rPr>
                  <a:t>i</a:t>
                </a:r>
                <a:r>
                  <a:rPr lang="en-US" sz="2400" dirty="0">
                    <a:latin typeface="+mn-lt"/>
                  </a:rPr>
                  <a:t>) Is the density predicted by the function </a:t>
                </a:r>
                <a:r>
                  <a:rPr lang="en-US" sz="2400" i="1" dirty="0">
                    <a:latin typeface="+mn-lt"/>
                  </a:rPr>
                  <a:t>g</a:t>
                </a:r>
                <a:r>
                  <a:rPr lang="en-US" sz="2400" dirty="0">
                    <a:latin typeface="+mn-lt"/>
                  </a:rPr>
                  <a:t> for </a:t>
                </a:r>
                <a:r>
                  <a:rPr lang="en-US" sz="2400" i="1" dirty="0">
                    <a:latin typeface="+mn-lt"/>
                  </a:rPr>
                  <a:t>r </a:t>
                </a:r>
                <a:r>
                  <a:rPr lang="en-US" sz="2400" dirty="0">
                    <a:latin typeface="+mn-lt"/>
                  </a:rPr>
                  <a:t>= 2 an over </a:t>
                </a:r>
              </a:p>
              <a:p>
                <a:pPr marL="287338" indent="0">
                  <a:lnSpc>
                    <a:spcPct val="120000"/>
                  </a:lnSpc>
                  <a:spcBef>
                    <a:spcPts val="0"/>
                  </a:spcBef>
                  <a:buNone/>
                </a:pPr>
                <a:r>
                  <a:rPr lang="en-US" sz="2400" dirty="0">
                    <a:latin typeface="+mn-lt"/>
                  </a:rPr>
                  <a:t>   or an underestimate?</a:t>
                </a:r>
              </a:p>
              <a:p>
                <a:pPr marL="287338" indent="0">
                  <a:spcBef>
                    <a:spcPts val="0"/>
                  </a:spcBef>
                  <a:buNone/>
                </a:pPr>
                <a:r>
                  <a:rPr lang="en-US" sz="2400" dirty="0">
                    <a:latin typeface="+mn-lt"/>
                  </a:rPr>
                  <a:t>ii) Give a reason for your answer.</a:t>
                </a:r>
              </a:p>
            </p:txBody>
          </p:sp>
        </mc:Choice>
        <mc:Fallback xmlns="">
          <p:sp>
            <p:nvSpPr>
              <p:cNvPr id="3" name="Content Placeholder 2">
                <a:extLst>
                  <a:ext uri="{FF2B5EF4-FFF2-40B4-BE49-F238E27FC236}">
                    <a16:creationId xmlns:a16="http://schemas.microsoft.com/office/drawing/2014/main" id="{0FD2FE40-7ACD-1F77-0960-47E5060ECA53}"/>
                  </a:ext>
                </a:extLst>
              </p:cNvPr>
              <p:cNvSpPr>
                <a:spLocks noGrp="1" noRot="1" noChangeAspect="1" noMove="1" noResize="1" noEditPoints="1" noAdjustHandles="1" noChangeArrowheads="1" noChangeShapeType="1" noTextEdit="1"/>
              </p:cNvSpPr>
              <p:nvPr>
                <p:ph idx="1"/>
              </p:nvPr>
            </p:nvSpPr>
            <p:spPr>
              <a:xfrm>
                <a:off x="292920" y="830476"/>
                <a:ext cx="11791691" cy="5480614"/>
              </a:xfrm>
              <a:blipFill>
                <a:blip r:embed="rId3"/>
                <a:stretch>
                  <a:fillRect l="-861" r="-538"/>
                </a:stretch>
              </a:blipFill>
            </p:spPr>
            <p:txBody>
              <a:bodyPr/>
              <a:lstStyle/>
              <a:p>
                <a:r>
                  <a:rPr lang="en-US">
                    <a:noFill/>
                  </a:rPr>
                  <a:t> </a:t>
                </a:r>
              </a:p>
            </p:txBody>
          </p:sp>
        </mc:Fallback>
      </mc:AlternateContent>
      <p:graphicFrame>
        <p:nvGraphicFramePr>
          <p:cNvPr id="4" name="Table 4">
            <a:extLst>
              <a:ext uri="{FF2B5EF4-FFF2-40B4-BE49-F238E27FC236}">
                <a16:creationId xmlns:a16="http://schemas.microsoft.com/office/drawing/2014/main" id="{C1172597-6F6E-E33A-5A0F-67FEF4EE3C1F}"/>
              </a:ext>
            </a:extLst>
          </p:cNvPr>
          <p:cNvGraphicFramePr>
            <a:graphicFrameLocks noGrp="1"/>
          </p:cNvGraphicFramePr>
          <p:nvPr>
            <p:extLst>
              <p:ext uri="{D42A27DB-BD31-4B8C-83A1-F6EECF244321}">
                <p14:modId xmlns:p14="http://schemas.microsoft.com/office/powerpoint/2010/main" val="2849901614"/>
              </p:ext>
            </p:extLst>
          </p:nvPr>
        </p:nvGraphicFramePr>
        <p:xfrm>
          <a:off x="2916820" y="142419"/>
          <a:ext cx="5405376" cy="914400"/>
        </p:xfrm>
        <a:graphic>
          <a:graphicData uri="http://schemas.openxmlformats.org/drawingml/2006/table">
            <a:tbl>
              <a:tblPr firstRow="1" bandRow="1">
                <a:tableStyleId>{5C22544A-7EE6-4342-B048-85BDC9FD1C3A}</a:tableStyleId>
              </a:tblPr>
              <a:tblGrid>
                <a:gridCol w="900896">
                  <a:extLst>
                    <a:ext uri="{9D8B030D-6E8A-4147-A177-3AD203B41FA5}">
                      <a16:colId xmlns:a16="http://schemas.microsoft.com/office/drawing/2014/main" val="2786789316"/>
                    </a:ext>
                  </a:extLst>
                </a:gridCol>
                <a:gridCol w="900896">
                  <a:extLst>
                    <a:ext uri="{9D8B030D-6E8A-4147-A177-3AD203B41FA5}">
                      <a16:colId xmlns:a16="http://schemas.microsoft.com/office/drawing/2014/main" val="1731328737"/>
                    </a:ext>
                  </a:extLst>
                </a:gridCol>
                <a:gridCol w="900896">
                  <a:extLst>
                    <a:ext uri="{9D8B030D-6E8A-4147-A177-3AD203B41FA5}">
                      <a16:colId xmlns:a16="http://schemas.microsoft.com/office/drawing/2014/main" val="1172356892"/>
                    </a:ext>
                  </a:extLst>
                </a:gridCol>
                <a:gridCol w="900896">
                  <a:extLst>
                    <a:ext uri="{9D8B030D-6E8A-4147-A177-3AD203B41FA5}">
                      <a16:colId xmlns:a16="http://schemas.microsoft.com/office/drawing/2014/main" val="2060036525"/>
                    </a:ext>
                  </a:extLst>
                </a:gridCol>
                <a:gridCol w="900896">
                  <a:extLst>
                    <a:ext uri="{9D8B030D-6E8A-4147-A177-3AD203B41FA5}">
                      <a16:colId xmlns:a16="http://schemas.microsoft.com/office/drawing/2014/main" val="3445043748"/>
                    </a:ext>
                  </a:extLst>
                </a:gridCol>
                <a:gridCol w="900896">
                  <a:extLst>
                    <a:ext uri="{9D8B030D-6E8A-4147-A177-3AD203B41FA5}">
                      <a16:colId xmlns:a16="http://schemas.microsoft.com/office/drawing/2014/main" val="2354267844"/>
                    </a:ext>
                  </a:extLst>
                </a:gridCol>
              </a:tblGrid>
              <a:tr h="370840">
                <a:tc>
                  <a:txBody>
                    <a:bodyPr/>
                    <a:lstStyle/>
                    <a:p>
                      <a:r>
                        <a:rPr lang="en-US" sz="2400" dirty="0"/>
                        <a:t>r</a:t>
                      </a:r>
                    </a:p>
                  </a:txBody>
                  <a:tcPr/>
                </a:tc>
                <a:tc>
                  <a:txBody>
                    <a:bodyPr/>
                    <a:lstStyle/>
                    <a:p>
                      <a:r>
                        <a:rPr lang="en-US" sz="2400" dirty="0"/>
                        <a:t>0</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2.5</a:t>
                      </a:r>
                    </a:p>
                  </a:txBody>
                  <a:tcPr/>
                </a:tc>
                <a:tc>
                  <a:txBody>
                    <a:bodyPr/>
                    <a:lstStyle/>
                    <a:p>
                      <a:r>
                        <a:rPr lang="en-US" sz="2400" dirty="0"/>
                        <a:t>4</a:t>
                      </a:r>
                    </a:p>
                  </a:txBody>
                  <a:tcPr/>
                </a:tc>
                <a:extLst>
                  <a:ext uri="{0D108BD9-81ED-4DB2-BD59-A6C34878D82A}">
                    <a16:rowId xmlns:a16="http://schemas.microsoft.com/office/drawing/2014/main" val="1918007032"/>
                  </a:ext>
                </a:extLst>
              </a:tr>
              <a:tr h="370840">
                <a:tc>
                  <a:txBody>
                    <a:bodyPr/>
                    <a:lstStyle/>
                    <a:p>
                      <a:r>
                        <a:rPr lang="en-US" sz="2400" dirty="0"/>
                        <a:t>f(r)</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6</a:t>
                      </a:r>
                    </a:p>
                  </a:txBody>
                  <a:tcPr/>
                </a:tc>
                <a:tc>
                  <a:txBody>
                    <a:bodyPr/>
                    <a:lstStyle/>
                    <a:p>
                      <a:r>
                        <a:rPr lang="en-US" sz="2400" dirty="0"/>
                        <a:t>10</a:t>
                      </a:r>
                    </a:p>
                  </a:txBody>
                  <a:tcPr/>
                </a:tc>
                <a:tc>
                  <a:txBody>
                    <a:bodyPr/>
                    <a:lstStyle/>
                    <a:p>
                      <a:r>
                        <a:rPr lang="en-US" sz="2400" dirty="0"/>
                        <a:t>18</a:t>
                      </a:r>
                    </a:p>
                  </a:txBody>
                  <a:tcPr/>
                </a:tc>
                <a:extLst>
                  <a:ext uri="{0D108BD9-81ED-4DB2-BD59-A6C34878D82A}">
                    <a16:rowId xmlns:a16="http://schemas.microsoft.com/office/drawing/2014/main" val="2012296391"/>
                  </a:ext>
                </a:extLst>
              </a:tr>
            </a:tbl>
          </a:graphicData>
        </a:graphic>
      </p:graphicFrame>
      <p:sp>
        <p:nvSpPr>
          <p:cNvPr id="5" name="TextBox 4">
            <a:extLst>
              <a:ext uri="{FF2B5EF4-FFF2-40B4-BE49-F238E27FC236}">
                <a16:creationId xmlns:a16="http://schemas.microsoft.com/office/drawing/2014/main" id="{EE5402C0-13E1-A756-D59F-DF2114BE0F36}"/>
              </a:ext>
            </a:extLst>
          </p:cNvPr>
          <p:cNvSpPr txBox="1"/>
          <p:nvPr/>
        </p:nvSpPr>
        <p:spPr>
          <a:xfrm>
            <a:off x="4515802" y="6488668"/>
            <a:ext cx="4988994" cy="369332"/>
          </a:xfrm>
          <a:prstGeom prst="rect">
            <a:avLst/>
          </a:prstGeom>
          <a:noFill/>
        </p:spPr>
        <p:txBody>
          <a:bodyPr wrap="none" rtlCol="0">
            <a:spAutoFit/>
          </a:bodyPr>
          <a:lstStyle/>
          <a:p>
            <a:r>
              <a:rPr lang="en-US" dirty="0"/>
              <a:t>Adapted from 2021 Calculus AB Free Response AB1</a:t>
            </a:r>
          </a:p>
        </p:txBody>
      </p:sp>
      <p:pic>
        <p:nvPicPr>
          <p:cNvPr id="8" name="Picture 7" descr="A graph of a function&#10;&#10;Description automatically generated">
            <a:extLst>
              <a:ext uri="{FF2B5EF4-FFF2-40B4-BE49-F238E27FC236}">
                <a16:creationId xmlns:a16="http://schemas.microsoft.com/office/drawing/2014/main" id="{720DFAAA-5455-0A13-6506-36EEBA17F178}"/>
              </a:ext>
            </a:extLst>
          </p:cNvPr>
          <p:cNvPicPr>
            <a:picLocks noChangeAspect="1"/>
          </p:cNvPicPr>
          <p:nvPr/>
        </p:nvPicPr>
        <p:blipFill>
          <a:blip r:embed="rId4"/>
          <a:stretch>
            <a:fillRect/>
          </a:stretch>
        </p:blipFill>
        <p:spPr>
          <a:xfrm>
            <a:off x="9279689" y="2478090"/>
            <a:ext cx="2354847" cy="1775786"/>
          </a:xfrm>
          <a:prstGeom prst="rect">
            <a:avLst/>
          </a:prstGeom>
        </p:spPr>
      </p:pic>
      <p:pic>
        <p:nvPicPr>
          <p:cNvPr id="10" name="Picture 9" descr="A graph of a function&#10;&#10;Description automatically generated">
            <a:extLst>
              <a:ext uri="{FF2B5EF4-FFF2-40B4-BE49-F238E27FC236}">
                <a16:creationId xmlns:a16="http://schemas.microsoft.com/office/drawing/2014/main" id="{66CAE6EA-6708-F12C-2165-615A3AC4A844}"/>
              </a:ext>
            </a:extLst>
          </p:cNvPr>
          <p:cNvPicPr>
            <a:picLocks noChangeAspect="1"/>
          </p:cNvPicPr>
          <p:nvPr/>
        </p:nvPicPr>
        <p:blipFill>
          <a:blip r:embed="rId5"/>
          <a:stretch>
            <a:fillRect/>
          </a:stretch>
        </p:blipFill>
        <p:spPr>
          <a:xfrm>
            <a:off x="9279689" y="4307328"/>
            <a:ext cx="2354847" cy="1775786"/>
          </a:xfrm>
          <a:prstGeom prst="rect">
            <a:avLst/>
          </a:prstGeom>
        </p:spPr>
      </p:pic>
      <p:pic>
        <p:nvPicPr>
          <p:cNvPr id="12" name="Picture 11" descr="A screen shot of a computer&#10;&#10;Description automatically generated">
            <a:extLst>
              <a:ext uri="{FF2B5EF4-FFF2-40B4-BE49-F238E27FC236}">
                <a16:creationId xmlns:a16="http://schemas.microsoft.com/office/drawing/2014/main" id="{98A8B1BB-19A7-9A5C-935E-B4135A278523}"/>
              </a:ext>
            </a:extLst>
          </p:cNvPr>
          <p:cNvPicPr>
            <a:picLocks noChangeAspect="1"/>
          </p:cNvPicPr>
          <p:nvPr/>
        </p:nvPicPr>
        <p:blipFill>
          <a:blip r:embed="rId6"/>
          <a:stretch>
            <a:fillRect/>
          </a:stretch>
        </p:blipFill>
        <p:spPr>
          <a:xfrm>
            <a:off x="5639468" y="4693577"/>
            <a:ext cx="2144963" cy="1617513"/>
          </a:xfrm>
          <a:prstGeom prst="rect">
            <a:avLst/>
          </a:prstGeom>
        </p:spPr>
      </p:pic>
      <p:sp>
        <p:nvSpPr>
          <p:cNvPr id="14" name="Oval 13">
            <a:extLst>
              <a:ext uri="{FF2B5EF4-FFF2-40B4-BE49-F238E27FC236}">
                <a16:creationId xmlns:a16="http://schemas.microsoft.com/office/drawing/2014/main" id="{BA3E07F6-637A-82BD-92E1-54474B0CCA4C}"/>
              </a:ext>
            </a:extLst>
          </p:cNvPr>
          <p:cNvSpPr/>
          <p:nvPr/>
        </p:nvSpPr>
        <p:spPr>
          <a:xfrm>
            <a:off x="5347077" y="142419"/>
            <a:ext cx="885804" cy="914400"/>
          </a:xfrm>
          <a:prstGeom prst="ellipse">
            <a:avLst/>
          </a:prstGeom>
          <a:noFill/>
          <a:ln w="444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54100C3D-E1E4-E2D6-DD02-BC9BE21721CE}"/>
              </a:ext>
            </a:extLst>
          </p:cNvPr>
          <p:cNvSpPr/>
          <p:nvPr/>
        </p:nvSpPr>
        <p:spPr>
          <a:xfrm>
            <a:off x="6711949" y="3910263"/>
            <a:ext cx="879977" cy="721196"/>
          </a:xfrm>
          <a:prstGeom prst="ellipse">
            <a:avLst/>
          </a:prstGeom>
          <a:noFill/>
          <a:ln w="444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88132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FD2FE40-7ACD-1F77-0960-47E5060ECA53}"/>
                  </a:ext>
                </a:extLst>
              </p:cNvPr>
              <p:cNvSpPr>
                <a:spLocks noGrp="1"/>
              </p:cNvSpPr>
              <p:nvPr>
                <p:ph idx="1"/>
              </p:nvPr>
            </p:nvSpPr>
            <p:spPr>
              <a:xfrm>
                <a:off x="200154" y="813037"/>
                <a:ext cx="11791691" cy="5480614"/>
              </a:xfrm>
            </p:spPr>
            <p:txBody>
              <a:bodyPr>
                <a:noAutofit/>
              </a:bodyPr>
              <a:lstStyle/>
              <a:p>
                <a:pPr marL="0" indent="0">
                  <a:spcBef>
                    <a:spcPts val="0"/>
                  </a:spcBef>
                  <a:buNone/>
                </a:pPr>
                <a:endParaRPr lang="en-US" sz="2400" dirty="0">
                  <a:latin typeface="+mn-lt"/>
                </a:endParaRPr>
              </a:p>
              <a:p>
                <a:pPr marL="0" indent="0">
                  <a:spcBef>
                    <a:spcPts val="0"/>
                  </a:spcBef>
                  <a:buNone/>
                </a:pPr>
                <a:r>
                  <a:rPr lang="en-US" sz="2400" dirty="0">
                    <a:latin typeface="+mn-lt"/>
                  </a:rPr>
                  <a:t>The density of a bacteria population in a circular petri dish at a distance r cm from the center of the dish is given by a continuous function </a:t>
                </a:r>
                <a:r>
                  <a:rPr lang="en-US" sz="2400" i="1" dirty="0">
                    <a:latin typeface="+mn-lt"/>
                  </a:rPr>
                  <a:t>f </a:t>
                </a:r>
                <a:r>
                  <a:rPr lang="en-US" sz="2400" dirty="0">
                    <a:latin typeface="+mn-lt"/>
                  </a:rPr>
                  <a:t>where </a:t>
                </a:r>
                <a:r>
                  <a:rPr lang="en-US" sz="2400" i="1" dirty="0">
                    <a:latin typeface="+mn-lt"/>
                  </a:rPr>
                  <a:t>f(r) </a:t>
                </a:r>
                <a:r>
                  <a:rPr lang="en-US" sz="2400" dirty="0">
                    <a:latin typeface="+mn-lt"/>
                  </a:rPr>
                  <a:t>is measured in milligrams per square cm. Values of </a:t>
                </a:r>
                <a:r>
                  <a:rPr lang="en-US" sz="2400" i="1" dirty="0">
                    <a:latin typeface="+mn-lt"/>
                  </a:rPr>
                  <a:t>f(r) </a:t>
                </a:r>
                <a:r>
                  <a:rPr lang="en-US" sz="2400" dirty="0">
                    <a:latin typeface="+mn-lt"/>
                  </a:rPr>
                  <a:t>for selected values of </a:t>
                </a:r>
                <a:r>
                  <a:rPr lang="en-US" sz="2400" i="1" dirty="0">
                    <a:latin typeface="+mn-lt"/>
                  </a:rPr>
                  <a:t>r</a:t>
                </a:r>
                <a:r>
                  <a:rPr lang="en-US" sz="2400" dirty="0">
                    <a:latin typeface="+mn-lt"/>
                  </a:rPr>
                  <a:t> are given in the table.</a:t>
                </a:r>
              </a:p>
              <a:p>
                <a:pPr marL="287338" indent="0">
                  <a:spcBef>
                    <a:spcPts val="0"/>
                  </a:spcBef>
                  <a:buNone/>
                </a:pPr>
                <a:endParaRPr lang="en-US" sz="1800" dirty="0">
                  <a:solidFill>
                    <a:schemeClr val="tx1">
                      <a:lumMod val="60000"/>
                      <a:lumOff val="40000"/>
                    </a:schemeClr>
                  </a:solidFill>
                  <a:latin typeface="+mn-lt"/>
                </a:endParaRPr>
              </a:p>
              <a:p>
                <a:pPr marL="460375" indent="-460375">
                  <a:spcBef>
                    <a:spcPts val="0"/>
                  </a:spcBef>
                  <a:buNone/>
                </a:pPr>
                <a:r>
                  <a:rPr lang="en-US" sz="2400" dirty="0">
                    <a:latin typeface="+mn-lt"/>
                  </a:rPr>
                  <a:t>C. </a:t>
                </a:r>
                <a:r>
                  <a:rPr lang="en-US" sz="2400" dirty="0" err="1">
                    <a:latin typeface="+mn-lt"/>
                  </a:rPr>
                  <a:t>i</a:t>
                </a:r>
                <a:r>
                  <a:rPr lang="en-US" sz="2400" dirty="0">
                    <a:latin typeface="+mn-lt"/>
                  </a:rPr>
                  <a:t>) According to the model </a:t>
                </a:r>
                <a:r>
                  <a:rPr lang="en-US" sz="2400" i="1" dirty="0">
                    <a:latin typeface="+mn-lt"/>
                  </a:rPr>
                  <a:t>g</a:t>
                </a:r>
                <a:r>
                  <a:rPr lang="en-US" sz="2400" dirty="0">
                    <a:latin typeface="+mn-lt"/>
                  </a:rPr>
                  <a:t>, describe how the density is changing on the interval </a:t>
                </a:r>
                <a14:m>
                  <m:oMath xmlns:m="http://schemas.openxmlformats.org/officeDocument/2006/math">
                    <m:r>
                      <a:rPr lang="en-US" sz="2400" i="1" dirty="0" smtClean="0">
                        <a:latin typeface="Cambria Math" panose="02040503050406030204" pitchFamily="18" charset="0"/>
                      </a:rPr>
                      <m:t>2&lt; </m:t>
                    </m:r>
                    <m:r>
                      <a:rPr lang="en-US" sz="2400" i="1" dirty="0" smtClean="0">
                        <a:latin typeface="Cambria Math" panose="02040503050406030204" pitchFamily="18" charset="0"/>
                      </a:rPr>
                      <m:t>𝑟</m:t>
                    </m:r>
                    <m:r>
                      <a:rPr lang="en-US" sz="2400" i="1" dirty="0" smtClean="0">
                        <a:latin typeface="Cambria Math" panose="02040503050406030204" pitchFamily="18" charset="0"/>
                      </a:rPr>
                      <m:t> &lt; 3</m:t>
                    </m:r>
                  </m:oMath>
                </a14:m>
                <a:r>
                  <a:rPr lang="en-US" sz="2400" dirty="0">
                    <a:latin typeface="+mn-lt"/>
                  </a:rPr>
                  <a:t>.</a:t>
                </a:r>
              </a:p>
              <a:p>
                <a:pPr marL="460375" indent="-460375">
                  <a:spcBef>
                    <a:spcPts val="0"/>
                  </a:spcBef>
                  <a:buNone/>
                </a:pPr>
                <a:r>
                  <a:rPr lang="en-US" sz="2400" dirty="0">
                    <a:latin typeface="+mn-lt"/>
                  </a:rPr>
                  <a:t>    ii) When the radius is 0, what is the difference between </a:t>
                </a:r>
                <a:r>
                  <a:rPr lang="en-US" sz="2400" i="1" dirty="0">
                    <a:latin typeface="+mn-lt"/>
                  </a:rPr>
                  <a:t>f(0) </a:t>
                </a:r>
                <a:r>
                  <a:rPr lang="en-US" sz="2400" dirty="0">
                    <a:latin typeface="+mn-lt"/>
                  </a:rPr>
                  <a:t>and the density predicted by the model </a:t>
                </a:r>
                <a:r>
                  <a:rPr lang="en-US" sz="2400" i="1" dirty="0">
                    <a:latin typeface="+mn-lt"/>
                  </a:rPr>
                  <a:t>g</a:t>
                </a:r>
                <a:r>
                  <a:rPr lang="en-US" sz="2400" dirty="0">
                    <a:latin typeface="+mn-lt"/>
                  </a:rPr>
                  <a:t>?</a:t>
                </a:r>
              </a:p>
              <a:p>
                <a:pPr marL="460375" indent="-460375">
                  <a:spcBef>
                    <a:spcPts val="0"/>
                  </a:spcBef>
                  <a:buNone/>
                </a:pPr>
                <a:endParaRPr lang="en-US" sz="2400" dirty="0">
                  <a:latin typeface="+mn-lt"/>
                </a:endParaRPr>
              </a:p>
              <a:p>
                <a:pPr marL="460375" indent="-460375">
                  <a:spcBef>
                    <a:spcPts val="0"/>
                  </a:spcBef>
                  <a:buNone/>
                </a:pPr>
                <a:r>
                  <a:rPr lang="en-US" sz="2400" dirty="0">
                    <a:latin typeface="+mn-lt"/>
                  </a:rPr>
                  <a:t>0bserved density – predicted density </a:t>
                </a:r>
              </a:p>
              <a:p>
                <a:pPr marL="460375" indent="-460375">
                  <a:spcBef>
                    <a:spcPts val="0"/>
                  </a:spcBef>
                  <a:buNone/>
                </a:pPr>
                <a:r>
                  <a:rPr lang="en-US" sz="2400" dirty="0">
                    <a:latin typeface="+mn-lt"/>
                  </a:rPr>
                  <a:t>		= 1 – 0.4033</a:t>
                </a:r>
              </a:p>
            </p:txBody>
          </p:sp>
        </mc:Choice>
        <mc:Fallback>
          <p:sp>
            <p:nvSpPr>
              <p:cNvPr id="3" name="Content Placeholder 2">
                <a:extLst>
                  <a:ext uri="{FF2B5EF4-FFF2-40B4-BE49-F238E27FC236}">
                    <a16:creationId xmlns:a16="http://schemas.microsoft.com/office/drawing/2014/main" id="{0FD2FE40-7ACD-1F77-0960-47E5060ECA53}"/>
                  </a:ext>
                </a:extLst>
              </p:cNvPr>
              <p:cNvSpPr>
                <a:spLocks noGrp="1" noRot="1" noChangeAspect="1" noMove="1" noResize="1" noEditPoints="1" noAdjustHandles="1" noChangeArrowheads="1" noChangeShapeType="1" noTextEdit="1"/>
              </p:cNvSpPr>
              <p:nvPr>
                <p:ph idx="1"/>
              </p:nvPr>
            </p:nvSpPr>
            <p:spPr>
              <a:xfrm>
                <a:off x="200154" y="813037"/>
                <a:ext cx="11791691" cy="5480614"/>
              </a:xfrm>
              <a:blipFill>
                <a:blip r:embed="rId3"/>
                <a:stretch>
                  <a:fillRect l="-753" r="-430"/>
                </a:stretch>
              </a:blipFill>
            </p:spPr>
            <p:txBody>
              <a:bodyPr/>
              <a:lstStyle/>
              <a:p>
                <a:r>
                  <a:rPr lang="en-US">
                    <a:noFill/>
                  </a:rPr>
                  <a:t> </a:t>
                </a:r>
              </a:p>
            </p:txBody>
          </p:sp>
        </mc:Fallback>
      </mc:AlternateContent>
      <p:graphicFrame>
        <p:nvGraphicFramePr>
          <p:cNvPr id="4" name="Table 4">
            <a:extLst>
              <a:ext uri="{FF2B5EF4-FFF2-40B4-BE49-F238E27FC236}">
                <a16:creationId xmlns:a16="http://schemas.microsoft.com/office/drawing/2014/main" id="{C1172597-6F6E-E33A-5A0F-67FEF4EE3C1F}"/>
              </a:ext>
            </a:extLst>
          </p:cNvPr>
          <p:cNvGraphicFramePr>
            <a:graphicFrameLocks noGrp="1"/>
          </p:cNvGraphicFramePr>
          <p:nvPr/>
        </p:nvGraphicFramePr>
        <p:xfrm>
          <a:off x="3035300" y="142419"/>
          <a:ext cx="5286896" cy="914400"/>
        </p:xfrm>
        <a:graphic>
          <a:graphicData uri="http://schemas.openxmlformats.org/drawingml/2006/table">
            <a:tbl>
              <a:tblPr firstRow="1" bandRow="1">
                <a:tableStyleId>{5C22544A-7EE6-4342-B048-85BDC9FD1C3A}</a:tableStyleId>
              </a:tblPr>
              <a:tblGrid>
                <a:gridCol w="782416">
                  <a:extLst>
                    <a:ext uri="{9D8B030D-6E8A-4147-A177-3AD203B41FA5}">
                      <a16:colId xmlns:a16="http://schemas.microsoft.com/office/drawing/2014/main" val="2786789316"/>
                    </a:ext>
                  </a:extLst>
                </a:gridCol>
                <a:gridCol w="900896">
                  <a:extLst>
                    <a:ext uri="{9D8B030D-6E8A-4147-A177-3AD203B41FA5}">
                      <a16:colId xmlns:a16="http://schemas.microsoft.com/office/drawing/2014/main" val="1731328737"/>
                    </a:ext>
                  </a:extLst>
                </a:gridCol>
                <a:gridCol w="900896">
                  <a:extLst>
                    <a:ext uri="{9D8B030D-6E8A-4147-A177-3AD203B41FA5}">
                      <a16:colId xmlns:a16="http://schemas.microsoft.com/office/drawing/2014/main" val="1172356892"/>
                    </a:ext>
                  </a:extLst>
                </a:gridCol>
                <a:gridCol w="900896">
                  <a:extLst>
                    <a:ext uri="{9D8B030D-6E8A-4147-A177-3AD203B41FA5}">
                      <a16:colId xmlns:a16="http://schemas.microsoft.com/office/drawing/2014/main" val="2060036525"/>
                    </a:ext>
                  </a:extLst>
                </a:gridCol>
                <a:gridCol w="900896">
                  <a:extLst>
                    <a:ext uri="{9D8B030D-6E8A-4147-A177-3AD203B41FA5}">
                      <a16:colId xmlns:a16="http://schemas.microsoft.com/office/drawing/2014/main" val="3445043748"/>
                    </a:ext>
                  </a:extLst>
                </a:gridCol>
                <a:gridCol w="900896">
                  <a:extLst>
                    <a:ext uri="{9D8B030D-6E8A-4147-A177-3AD203B41FA5}">
                      <a16:colId xmlns:a16="http://schemas.microsoft.com/office/drawing/2014/main" val="2354267844"/>
                    </a:ext>
                  </a:extLst>
                </a:gridCol>
              </a:tblGrid>
              <a:tr h="370840">
                <a:tc>
                  <a:txBody>
                    <a:bodyPr/>
                    <a:lstStyle/>
                    <a:p>
                      <a:r>
                        <a:rPr lang="en-US" sz="2400" dirty="0"/>
                        <a:t>r</a:t>
                      </a:r>
                    </a:p>
                  </a:txBody>
                  <a:tcPr/>
                </a:tc>
                <a:tc>
                  <a:txBody>
                    <a:bodyPr/>
                    <a:lstStyle/>
                    <a:p>
                      <a:r>
                        <a:rPr lang="en-US" sz="2400" dirty="0"/>
                        <a:t>0</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2.5</a:t>
                      </a:r>
                    </a:p>
                  </a:txBody>
                  <a:tcPr/>
                </a:tc>
                <a:tc>
                  <a:txBody>
                    <a:bodyPr/>
                    <a:lstStyle/>
                    <a:p>
                      <a:r>
                        <a:rPr lang="en-US" sz="2400" dirty="0"/>
                        <a:t>4</a:t>
                      </a:r>
                    </a:p>
                  </a:txBody>
                  <a:tcPr/>
                </a:tc>
                <a:extLst>
                  <a:ext uri="{0D108BD9-81ED-4DB2-BD59-A6C34878D82A}">
                    <a16:rowId xmlns:a16="http://schemas.microsoft.com/office/drawing/2014/main" val="1918007032"/>
                  </a:ext>
                </a:extLst>
              </a:tr>
              <a:tr h="370840">
                <a:tc>
                  <a:txBody>
                    <a:bodyPr/>
                    <a:lstStyle/>
                    <a:p>
                      <a:r>
                        <a:rPr lang="en-US" sz="2400" dirty="0"/>
                        <a:t>f(r)</a:t>
                      </a:r>
                    </a:p>
                  </a:txBody>
                  <a:tcPr/>
                </a:tc>
                <a:tc>
                  <a:txBody>
                    <a:bodyPr/>
                    <a:lstStyle/>
                    <a:p>
                      <a:r>
                        <a:rPr lang="en-US" sz="2400" dirty="0"/>
                        <a:t>1</a:t>
                      </a:r>
                    </a:p>
                  </a:txBody>
                  <a:tcPr/>
                </a:tc>
                <a:tc>
                  <a:txBody>
                    <a:bodyPr/>
                    <a:lstStyle/>
                    <a:p>
                      <a:r>
                        <a:rPr lang="en-US" sz="2400" dirty="0"/>
                        <a:t>2</a:t>
                      </a:r>
                    </a:p>
                  </a:txBody>
                  <a:tcPr/>
                </a:tc>
                <a:tc>
                  <a:txBody>
                    <a:bodyPr/>
                    <a:lstStyle/>
                    <a:p>
                      <a:r>
                        <a:rPr lang="en-US" sz="2400" dirty="0"/>
                        <a:t>6</a:t>
                      </a:r>
                    </a:p>
                  </a:txBody>
                  <a:tcPr/>
                </a:tc>
                <a:tc>
                  <a:txBody>
                    <a:bodyPr/>
                    <a:lstStyle/>
                    <a:p>
                      <a:r>
                        <a:rPr lang="en-US" sz="2400" dirty="0"/>
                        <a:t>10</a:t>
                      </a:r>
                    </a:p>
                  </a:txBody>
                  <a:tcPr/>
                </a:tc>
                <a:tc>
                  <a:txBody>
                    <a:bodyPr/>
                    <a:lstStyle/>
                    <a:p>
                      <a:r>
                        <a:rPr lang="en-US" sz="2400" dirty="0"/>
                        <a:t>18</a:t>
                      </a:r>
                    </a:p>
                  </a:txBody>
                  <a:tcPr/>
                </a:tc>
                <a:extLst>
                  <a:ext uri="{0D108BD9-81ED-4DB2-BD59-A6C34878D82A}">
                    <a16:rowId xmlns:a16="http://schemas.microsoft.com/office/drawing/2014/main" val="2012296391"/>
                  </a:ext>
                </a:extLst>
              </a:tr>
            </a:tbl>
          </a:graphicData>
        </a:graphic>
      </p:graphicFrame>
      <p:sp>
        <p:nvSpPr>
          <p:cNvPr id="5" name="TextBox 4">
            <a:extLst>
              <a:ext uri="{FF2B5EF4-FFF2-40B4-BE49-F238E27FC236}">
                <a16:creationId xmlns:a16="http://schemas.microsoft.com/office/drawing/2014/main" id="{EE5402C0-13E1-A756-D59F-DF2114BE0F36}"/>
              </a:ext>
            </a:extLst>
          </p:cNvPr>
          <p:cNvSpPr txBox="1"/>
          <p:nvPr/>
        </p:nvSpPr>
        <p:spPr>
          <a:xfrm>
            <a:off x="5273791" y="6488668"/>
            <a:ext cx="4988994" cy="369332"/>
          </a:xfrm>
          <a:prstGeom prst="rect">
            <a:avLst/>
          </a:prstGeom>
          <a:noFill/>
        </p:spPr>
        <p:txBody>
          <a:bodyPr wrap="none" rtlCol="0">
            <a:spAutoFit/>
          </a:bodyPr>
          <a:lstStyle/>
          <a:p>
            <a:r>
              <a:rPr lang="en-US" dirty="0"/>
              <a:t>Adapted from 2021 Calculus AB Free Response AB1</a:t>
            </a:r>
          </a:p>
        </p:txBody>
      </p:sp>
      <p:pic>
        <p:nvPicPr>
          <p:cNvPr id="8" name="Picture 7" descr="A graph of a function&#10;&#10;Description automatically generated">
            <a:extLst>
              <a:ext uri="{FF2B5EF4-FFF2-40B4-BE49-F238E27FC236}">
                <a16:creationId xmlns:a16="http://schemas.microsoft.com/office/drawing/2014/main" id="{B2049D51-DFE3-E2A4-AF30-E1ECB0417983}"/>
              </a:ext>
            </a:extLst>
          </p:cNvPr>
          <p:cNvPicPr>
            <a:picLocks noChangeAspect="1"/>
          </p:cNvPicPr>
          <p:nvPr/>
        </p:nvPicPr>
        <p:blipFill>
          <a:blip r:embed="rId4"/>
          <a:stretch>
            <a:fillRect/>
          </a:stretch>
        </p:blipFill>
        <p:spPr>
          <a:xfrm>
            <a:off x="5464723" y="3865071"/>
            <a:ext cx="2890725" cy="2179891"/>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B6AAE701-E640-63B9-B545-FBF1655083EF}"/>
              </a:ext>
            </a:extLst>
          </p:cNvPr>
          <p:cNvPicPr>
            <a:picLocks noChangeAspect="1"/>
          </p:cNvPicPr>
          <p:nvPr/>
        </p:nvPicPr>
        <p:blipFill>
          <a:blip r:embed="rId5"/>
          <a:stretch>
            <a:fillRect/>
          </a:stretch>
        </p:blipFill>
        <p:spPr>
          <a:xfrm>
            <a:off x="8469264" y="3865071"/>
            <a:ext cx="2890725" cy="2179891"/>
          </a:xfrm>
          <a:prstGeom prst="rect">
            <a:avLst/>
          </a:prstGeom>
        </p:spPr>
      </p:pic>
    </p:spTree>
    <p:extLst>
      <p:ext uri="{BB962C8B-B14F-4D97-AF65-F5344CB8AC3E}">
        <p14:creationId xmlns:p14="http://schemas.microsoft.com/office/powerpoint/2010/main" val="2187535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0858CCA-6483-A7C6-2D1B-3ED65833001F}"/>
                  </a:ext>
                </a:extLst>
              </p:cNvPr>
              <p:cNvSpPr>
                <a:spLocks noGrp="1"/>
              </p:cNvSpPr>
              <p:nvPr>
                <p:ph idx="1"/>
              </p:nvPr>
            </p:nvSpPr>
            <p:spPr>
              <a:xfrm>
                <a:off x="838200" y="2751900"/>
                <a:ext cx="10515600" cy="4351338"/>
              </a:xfrm>
            </p:spPr>
            <p:txBody>
              <a:bodyPr/>
              <a:lstStyle/>
              <a:p>
                <a:pPr marL="514350" indent="-514350">
                  <a:buAutoNum type="arabicPeriod"/>
                </a:pPr>
                <a14:m>
                  <m:oMath xmlns:m="http://schemas.openxmlformats.org/officeDocument/2006/math">
                    <m:r>
                      <a:rPr lang="en-US" b="0" i="1" dirty="0" smtClean="0">
                        <a:latin typeface="Cambria Math" panose="02040503050406030204" pitchFamily="18" charset="0"/>
                      </a:rPr>
                      <m:t>𝑓</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𝑥</m:t>
                        </m:r>
                      </m:e>
                    </m:d>
                    <m:r>
                      <a:rPr lang="en-US" b="0" i="1" dirty="0" smtClean="0">
                        <a:latin typeface="Cambria Math" panose="02040503050406030204" pitchFamily="18" charset="0"/>
                      </a:rPr>
                      <m:t>=</m:t>
                    </m:r>
                    <m:r>
                      <a:rPr lang="en-US" b="0" i="1" dirty="0" smtClean="0">
                        <a:latin typeface="Cambria Math" panose="02040503050406030204" pitchFamily="18" charset="0"/>
                      </a:rPr>
                      <m:t>𝑠𝑖𝑛</m:t>
                    </m:r>
                    <m:r>
                      <a:rPr lang="en-US" i="1" dirty="0" smtClean="0">
                        <a:latin typeface="Cambria Math" panose="02040503050406030204" pitchFamily="18" charset="0"/>
                      </a:rPr>
                      <m:t> (</m:t>
                    </m:r>
                    <m:r>
                      <a:rPr lang="en-US" i="1" dirty="0" smtClean="0">
                        <a:latin typeface="Cambria Math" panose="02040503050406030204" pitchFamily="18" charset="0"/>
                      </a:rPr>
                      <m:t>𝑥</m:t>
                    </m:r>
                    <m:r>
                      <a:rPr lang="en-US" i="1" dirty="0" smtClean="0">
                        <a:latin typeface="Cambria Math" panose="02040503050406030204" pitchFamily="18" charset="0"/>
                      </a:rPr>
                      <m:t>); </m:t>
                    </m:r>
                    <m:sSup>
                      <m:sSupPr>
                        <m:ctrlPr>
                          <a:rPr lang="en-US" i="1" smtClean="0">
                            <a:latin typeface="Cambria Math" panose="02040503050406030204" pitchFamily="18" charset="0"/>
                          </a:rPr>
                        </m:ctrlPr>
                      </m:sSupPr>
                      <m:e>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𝑒</m:t>
                        </m:r>
                      </m:e>
                      <m:sup>
                        <m:r>
                          <a:rPr lang="en-US" b="0" i="1" smtClean="0">
                            <a:latin typeface="Cambria Math" panose="02040503050406030204" pitchFamily="18" charset="0"/>
                          </a:rPr>
                          <m:t>𝑥</m:t>
                        </m:r>
                      </m:sup>
                    </m:sSup>
                  </m:oMath>
                </a14:m>
                <a:endParaRPr lang="en-US" dirty="0"/>
              </a:p>
              <a:p>
                <a:pPr marL="514350" indent="-514350">
                  <a:buAutoNum type="arabicPeriod"/>
                </a:pP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−3</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−9</m:t>
                        </m:r>
                      </m:den>
                    </m:f>
                  </m:oMath>
                </a14:m>
                <a:r>
                  <a:rPr lang="en-US" dirty="0"/>
                  <a:t> ; </a:t>
                </a:r>
                <a14:m>
                  <m:oMath xmlns:m="http://schemas.openxmlformats.org/officeDocument/2006/math">
                    <m:r>
                      <a:rPr lang="en-US" i="1" dirty="0" smtClean="0">
                        <a:latin typeface="Cambria Math" panose="02040503050406030204" pitchFamily="18" charset="0"/>
                      </a:rPr>
                      <m:t>𝑔</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 </m:t>
                    </m:r>
                    <m:r>
                      <a:rPr lang="en-US" i="1" dirty="0" smtClean="0">
                        <a:latin typeface="Cambria Math" panose="02040503050406030204" pitchFamily="18" charset="0"/>
                      </a:rPr>
                      <m:t>𝑥</m:t>
                    </m:r>
                    <m:r>
                      <a:rPr lang="en-US" i="1" dirty="0" smtClean="0">
                        <a:latin typeface="Cambria Math" panose="02040503050406030204" pitchFamily="18" charset="0"/>
                      </a:rPr>
                      <m:t>+4</m:t>
                    </m:r>
                  </m:oMath>
                </a14:m>
                <a:endParaRPr lang="en-US" dirty="0"/>
              </a:p>
              <a:p>
                <a:pPr marL="514350" indent="-514350">
                  <a:buFont typeface="Arial" panose="020B0604020202020204" pitchFamily="34" charset="0"/>
                  <a:buAutoNum type="arabicPeriod"/>
                </a:pP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−4</m:t>
                    </m:r>
                  </m:oMath>
                </a14:m>
                <a:r>
                  <a:rPr lang="en-US" dirty="0"/>
                  <a:t>; </a:t>
                </a:r>
                <a14:m>
                  <m:oMath xmlns:m="http://schemas.openxmlformats.org/officeDocument/2006/math">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𝑔</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𝑥</m:t>
                            </m:r>
                          </m:e>
                        </m:d>
                        <m:r>
                          <a:rPr lang="en-US" b="0" i="1" dirty="0" smtClean="0">
                            <a:latin typeface="Cambria Math" panose="02040503050406030204" pitchFamily="18" charset="0"/>
                          </a:rPr>
                          <m:t>=</m:t>
                        </m:r>
                        <m:r>
                          <a:rPr lang="en-US" b="0" i="1" dirty="0" smtClean="0">
                            <a:latin typeface="Cambria Math" panose="02040503050406030204" pitchFamily="18" charset="0"/>
                          </a:rPr>
                          <m:t>𝑓</m:t>
                        </m:r>
                      </m:e>
                      <m:sup>
                        <m:r>
                          <a:rPr lang="en-US" b="0" i="1" dirty="0" smtClean="0">
                            <a:latin typeface="Cambria Math" panose="02040503050406030204" pitchFamily="18" charset="0"/>
                          </a:rPr>
                          <m:t>−1</m:t>
                        </m:r>
                      </m:sup>
                    </m:sSup>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a14:m>
                <a:endParaRPr lang="en-US" dirty="0"/>
              </a:p>
            </p:txBody>
          </p:sp>
        </mc:Choice>
        <mc:Fallback>
          <p:sp>
            <p:nvSpPr>
              <p:cNvPr id="3" name="Content Placeholder 2">
                <a:extLst>
                  <a:ext uri="{FF2B5EF4-FFF2-40B4-BE49-F238E27FC236}">
                    <a16:creationId xmlns:a16="http://schemas.microsoft.com/office/drawing/2014/main" id="{F0858CCA-6483-A7C6-2D1B-3ED65833001F}"/>
                  </a:ext>
                </a:extLst>
              </p:cNvPr>
              <p:cNvSpPr>
                <a:spLocks noGrp="1" noRot="1" noChangeAspect="1" noMove="1" noResize="1" noEditPoints="1" noAdjustHandles="1" noChangeArrowheads="1" noChangeShapeType="1" noTextEdit="1"/>
              </p:cNvSpPr>
              <p:nvPr>
                <p:ph idx="1"/>
              </p:nvPr>
            </p:nvSpPr>
            <p:spPr>
              <a:xfrm>
                <a:off x="838200" y="2751900"/>
                <a:ext cx="10515600" cy="4351338"/>
              </a:xfrm>
              <a:blipFill>
                <a:blip r:embed="rId2"/>
                <a:stretch>
                  <a:fillRect l="-1086"/>
                </a:stretch>
              </a:blipFill>
            </p:spPr>
            <p:txBody>
              <a:bodyPr/>
              <a:lstStyle/>
              <a:p>
                <a:r>
                  <a:rPr lang="en-US">
                    <a:noFill/>
                  </a:rPr>
                  <a:t> </a:t>
                </a:r>
              </a:p>
            </p:txBody>
          </p:sp>
        </mc:Fallback>
      </mc:AlternateContent>
      <p:sp>
        <p:nvSpPr>
          <p:cNvPr id="4" name="Title 1">
            <a:extLst>
              <a:ext uri="{FF2B5EF4-FFF2-40B4-BE49-F238E27FC236}">
                <a16:creationId xmlns:a16="http://schemas.microsoft.com/office/drawing/2014/main" id="{744173FD-A773-D0D3-F0B3-8F552860C8F4}"/>
              </a:ext>
            </a:extLst>
          </p:cNvPr>
          <p:cNvSpPr txBox="1">
            <a:spLocks/>
          </p:cNvSpPr>
          <p:nvPr/>
        </p:nvSpPr>
        <p:spPr>
          <a:xfrm>
            <a:off x="663039" y="256535"/>
            <a:ext cx="11528961" cy="20443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t>Create a mental image of f and g, then create f(g(x)) and g(f(x)). Write down what you know about the graphs for each of the composite functions. Check your thinking by graphing them; describe the graphs using appropriate language. </a:t>
            </a:r>
          </a:p>
        </p:txBody>
      </p:sp>
    </p:spTree>
    <p:extLst>
      <p:ext uri="{BB962C8B-B14F-4D97-AF65-F5344CB8AC3E}">
        <p14:creationId xmlns:p14="http://schemas.microsoft.com/office/powerpoint/2010/main" val="3064017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798E40CF-4A32-094C-842F-BAA16BBB06CB}"/>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68C0F672-1D88-674F-8771-AF8E4A61372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0">
            <a:extLst>
              <a:ext uri="{FF2B5EF4-FFF2-40B4-BE49-F238E27FC236}">
                <a16:creationId xmlns:a16="http://schemas.microsoft.com/office/drawing/2014/main" id="{DE965C48-B4DF-A34D-B600-BC3CDA6C2ADA}"/>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22">
            <a:extLst>
              <a:ext uri="{FF2B5EF4-FFF2-40B4-BE49-F238E27FC236}">
                <a16:creationId xmlns:a16="http://schemas.microsoft.com/office/drawing/2014/main" id="{E016C602-CE55-664A-BD55-F5A16767275B}"/>
              </a:ext>
            </a:extLst>
          </p:cNvPr>
          <p:cNvSpPr>
            <a:spLocks noChangeArrowheads="1"/>
          </p:cNvSpPr>
          <p:nvPr/>
        </p:nvSpPr>
        <p:spPr bwMode="auto">
          <a:xfrm>
            <a:off x="6565525" y="-6889"/>
            <a:ext cx="927311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28">
            <a:extLst>
              <a:ext uri="{FF2B5EF4-FFF2-40B4-BE49-F238E27FC236}">
                <a16:creationId xmlns:a16="http://schemas.microsoft.com/office/drawing/2014/main" id="{367AD5B7-2F89-EC48-9D4B-BBC92F0FFE52}"/>
              </a:ext>
            </a:extLst>
          </p:cNvPr>
          <p:cNvSpPr>
            <a:spLocks noChangeArrowheads="1"/>
          </p:cNvSpPr>
          <p:nvPr/>
        </p:nvSpPr>
        <p:spPr bwMode="auto">
          <a:xfrm>
            <a:off x="1524001" y="63555"/>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30">
            <a:extLst>
              <a:ext uri="{FF2B5EF4-FFF2-40B4-BE49-F238E27FC236}">
                <a16:creationId xmlns:a16="http://schemas.microsoft.com/office/drawing/2014/main" id="{016B4512-4BD6-9B40-BF35-3AC5D25B994C}"/>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32">
            <a:extLst>
              <a:ext uri="{FF2B5EF4-FFF2-40B4-BE49-F238E27FC236}">
                <a16:creationId xmlns:a16="http://schemas.microsoft.com/office/drawing/2014/main" id="{F724A395-246E-5C4C-8973-61F9D078CB91}"/>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103" name="Picture 11" descr="Border">
            <a:extLst>
              <a:ext uri="{FF2B5EF4-FFF2-40B4-BE49-F238E27FC236}">
                <a16:creationId xmlns:a16="http://schemas.microsoft.com/office/drawing/2014/main" id="{6A3A8E4F-06E2-9C47-83BB-0CDE3AC9EC86}"/>
              </a:ext>
            </a:extLst>
          </p:cNvPr>
          <p:cNvPicPr>
            <a:picLocks noChangeAspect="1" noChangeArrowheads="1"/>
          </p:cNvPicPr>
          <p:nvPr/>
        </p:nvPicPr>
        <p:blipFill>
          <a:blip r:embed="rId2" r:link="rId3">
            <a:extLst>
              <a:ext uri="{28A0092B-C50C-407E-A947-70E740481C1C}">
                <a14:useLocalDpi xmlns:a14="http://schemas.microsoft.com/office/drawing/2010/main"/>
              </a:ext>
            </a:extLst>
          </a:blip>
          <a:srcRect/>
          <a:stretch>
            <a:fillRect/>
          </a:stretch>
        </p:blipFill>
        <p:spPr bwMode="auto">
          <a:xfrm>
            <a:off x="6520930" y="308086"/>
            <a:ext cx="4755470" cy="357060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34">
            <a:extLst>
              <a:ext uri="{FF2B5EF4-FFF2-40B4-BE49-F238E27FC236}">
                <a16:creationId xmlns:a16="http://schemas.microsoft.com/office/drawing/2014/main" id="{CACB7777-1A5F-564D-A1BF-BFF2DADC5CC0}"/>
              </a:ext>
            </a:extLst>
          </p:cNvPr>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TextBox 1">
            <a:extLst>
              <a:ext uri="{FF2B5EF4-FFF2-40B4-BE49-F238E27FC236}">
                <a16:creationId xmlns:a16="http://schemas.microsoft.com/office/drawing/2014/main" id="{E8A9BE41-19CC-C897-6262-F58FD817F3C0}"/>
              </a:ext>
            </a:extLst>
          </p:cNvPr>
          <p:cNvSpPr txBox="1"/>
          <p:nvPr/>
        </p:nvSpPr>
        <p:spPr>
          <a:xfrm>
            <a:off x="914400" y="4834799"/>
            <a:ext cx="10670356" cy="1384995"/>
          </a:xfrm>
          <a:prstGeom prst="rect">
            <a:avLst/>
          </a:prstGeom>
          <a:noFill/>
        </p:spPr>
        <p:txBody>
          <a:bodyPr wrap="square" rtlCol="0">
            <a:spAutoFit/>
          </a:bodyPr>
          <a:lstStyle/>
          <a:p>
            <a:r>
              <a:rPr lang="en-US" sz="2800" dirty="0">
                <a:latin typeface="+mn-lt"/>
              </a:rPr>
              <a:t>Finding a model:</a:t>
            </a:r>
          </a:p>
          <a:p>
            <a:r>
              <a:rPr lang="en-US" sz="2800" dirty="0">
                <a:latin typeface="+mn-lt"/>
              </a:rPr>
              <a:t> CO2 levels Normal </a:t>
            </a:r>
            <a:r>
              <a:rPr lang="en-US" sz="2800" dirty="0">
                <a:solidFill>
                  <a:schemeClr val="tx1">
                    <a:lumMod val="75000"/>
                    <a:lumOff val="25000"/>
                  </a:schemeClr>
                </a:solidFill>
              </a:rPr>
              <a:t>350 - 450 ppm; </a:t>
            </a:r>
            <a:r>
              <a:rPr lang="en-US" sz="2800" dirty="0">
                <a:solidFill>
                  <a:schemeClr val="tx1">
                    <a:lumMod val="75000"/>
                    <a:lumOff val="25000"/>
                  </a:schemeClr>
                </a:solidFill>
                <a:highlight>
                  <a:srgbClr val="FFFF00"/>
                </a:highlight>
              </a:rPr>
              <a:t>acceptable levels &lt; 600 ppm.</a:t>
            </a:r>
          </a:p>
          <a:p>
            <a:r>
              <a:rPr lang="en-US" sz="2800" dirty="0">
                <a:highlight>
                  <a:srgbClr val="FFFF00"/>
                </a:highlight>
                <a:latin typeface="+mn-lt"/>
              </a:rPr>
              <a:t>When will we reach a dangerous CO2 level?</a:t>
            </a:r>
          </a:p>
        </p:txBody>
      </p:sp>
      <p:sp>
        <p:nvSpPr>
          <p:cNvPr id="3" name="TextBox 2">
            <a:extLst>
              <a:ext uri="{FF2B5EF4-FFF2-40B4-BE49-F238E27FC236}">
                <a16:creationId xmlns:a16="http://schemas.microsoft.com/office/drawing/2014/main" id="{522BAB31-783A-02CE-144D-4F29149C25C6}"/>
              </a:ext>
            </a:extLst>
          </p:cNvPr>
          <p:cNvSpPr txBox="1"/>
          <p:nvPr/>
        </p:nvSpPr>
        <p:spPr>
          <a:xfrm>
            <a:off x="7357022" y="6408373"/>
            <a:ext cx="3675430" cy="338554"/>
          </a:xfrm>
          <a:prstGeom prst="rect">
            <a:avLst/>
          </a:prstGeom>
          <a:noFill/>
        </p:spPr>
        <p:txBody>
          <a:bodyPr wrap="none" rtlCol="0">
            <a:spAutoFit/>
          </a:bodyPr>
          <a:lstStyle/>
          <a:p>
            <a:r>
              <a:rPr lang="en-US" sz="1600" dirty="0">
                <a:latin typeface="+mn-lt"/>
              </a:rPr>
              <a:t>Mathematical Modeling Data Science CO2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FD95E77-16DF-5004-EF92-93C251E17115}"/>
                  </a:ext>
                </a:extLst>
              </p:cNvPr>
              <p:cNvSpPr txBox="1"/>
              <p:nvPr/>
            </p:nvSpPr>
            <p:spPr>
              <a:xfrm>
                <a:off x="457200" y="4140300"/>
                <a:ext cx="10670357" cy="541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dirty="0" smtClean="0">
                          <a:latin typeface="Cambria Math" panose="02040503050406030204" pitchFamily="18" charset="0"/>
                        </a:rPr>
                        <m:t>𝑓</m:t>
                      </m:r>
                      <m:r>
                        <a:rPr lang="en-US" sz="2800" b="0" i="1" dirty="0" smtClean="0">
                          <a:latin typeface="Cambria Math" panose="02040503050406030204" pitchFamily="18" charset="0"/>
                        </a:rPr>
                        <m:t>1</m:t>
                      </m:r>
                      <m:d>
                        <m:dPr>
                          <m:ctrlPr>
                            <a:rPr lang="en-US" sz="2800" i="1" dirty="0" smtClean="0">
                              <a:latin typeface="Cambria Math" panose="02040503050406030204" pitchFamily="18" charset="0"/>
                            </a:rPr>
                          </m:ctrlPr>
                        </m:dPr>
                        <m:e>
                          <m:r>
                            <a:rPr lang="en-US" sz="2800" i="1" dirty="0" smtClean="0">
                              <a:latin typeface="Cambria Math" panose="02040503050406030204" pitchFamily="18" charset="0"/>
                            </a:rPr>
                            <m:t>𝑥</m:t>
                          </m:r>
                        </m:e>
                      </m:d>
                      <m:r>
                        <a:rPr lang="en-US" sz="2800" i="1" dirty="0" smtClean="0">
                          <a:latin typeface="Cambria Math" panose="02040503050406030204" pitchFamily="18" charset="0"/>
                        </a:rPr>
                        <m:t>=57</m:t>
                      </m:r>
                      <m:sSup>
                        <m:sSupPr>
                          <m:ctrlPr>
                            <a:rPr lang="en-US" sz="2800" i="1" dirty="0" smtClean="0">
                              <a:latin typeface="Cambria Math" panose="02040503050406030204" pitchFamily="18" charset="0"/>
                            </a:rPr>
                          </m:ctrlPr>
                        </m:sSupPr>
                        <m:e>
                          <m:r>
                            <a:rPr lang="en-US" sz="2800" b="0" i="1" dirty="0" smtClean="0">
                              <a:latin typeface="Cambria Math" panose="02040503050406030204" pitchFamily="18" charset="0"/>
                            </a:rPr>
                            <m:t>𝑒</m:t>
                          </m:r>
                        </m:e>
                        <m:sup>
                          <m:r>
                            <a:rPr lang="en-US" sz="2800" i="1" dirty="0">
                              <a:latin typeface="Cambria Math" panose="02040503050406030204" pitchFamily="18" charset="0"/>
                            </a:rPr>
                            <m:t>0.016(</m:t>
                          </m:r>
                          <m:r>
                            <a:rPr lang="en-US" sz="2800" i="1" dirty="0">
                              <a:latin typeface="Cambria Math" panose="02040503050406030204" pitchFamily="18" charset="0"/>
                            </a:rPr>
                            <m:t>𝑥</m:t>
                          </m:r>
                          <m:r>
                            <a:rPr lang="en-US" sz="2800" i="1" dirty="0">
                              <a:latin typeface="Cambria Math" panose="02040503050406030204" pitchFamily="18" charset="0"/>
                            </a:rPr>
                            <m:t>−1958)</m:t>
                          </m:r>
                        </m:sup>
                      </m:sSup>
                      <m:r>
                        <a:rPr lang="en-US" sz="2800" i="1" dirty="0" smtClean="0">
                          <a:latin typeface="Cambria Math" panose="02040503050406030204" pitchFamily="18" charset="0"/>
                        </a:rPr>
                        <m:t> −2.84</m:t>
                      </m:r>
                      <m:r>
                        <a:rPr lang="en-US" sz="2800" b="0" i="1" dirty="0" smtClean="0">
                          <a:latin typeface="Cambria Math" panose="02040503050406030204" pitchFamily="18" charset="0"/>
                        </a:rPr>
                        <m:t> </m:t>
                      </m:r>
                      <m:r>
                        <m:rPr>
                          <m:sty m:val="p"/>
                        </m:rPr>
                        <a:rPr lang="en-US" sz="2800" i="1" dirty="0" smtClean="0">
                          <a:latin typeface="Cambria Math" panose="02040503050406030204" pitchFamily="18" charset="0"/>
                        </a:rPr>
                        <m:t>sin</m:t>
                      </m:r>
                      <m:r>
                        <a:rPr lang="en-US" sz="2800" i="1" dirty="0" smtClean="0">
                          <a:latin typeface="Cambria Math" panose="02040503050406030204" pitchFamily="18" charset="0"/>
                        </a:rPr>
                        <m:t>(2</m:t>
                      </m:r>
                      <m:r>
                        <a:rPr lang="el-GR" sz="2800" i="1" dirty="0" smtClean="0">
                          <a:latin typeface="Cambria Math" panose="02040503050406030204" pitchFamily="18" charset="0"/>
                        </a:rPr>
                        <m:t>𝜋</m:t>
                      </m:r>
                      <m:r>
                        <a:rPr lang="el-GR" sz="2800" i="1" dirty="0" smtClean="0">
                          <a:latin typeface="Cambria Math" panose="02040503050406030204" pitchFamily="18" charset="0"/>
                        </a:rPr>
                        <m:t>1.005(</m:t>
                      </m:r>
                      <m:r>
                        <a:rPr lang="en-US" sz="2800" i="1" dirty="0" smtClean="0">
                          <a:latin typeface="Cambria Math" panose="02040503050406030204" pitchFamily="18" charset="0"/>
                        </a:rPr>
                        <m:t>𝑥</m:t>
                      </m:r>
                      <m:r>
                        <a:rPr lang="en-US" sz="2800" i="1" dirty="0" smtClean="0">
                          <a:latin typeface="Cambria Math" panose="02040503050406030204" pitchFamily="18" charset="0"/>
                        </a:rPr>
                        <m:t>+23.3390))+257</m:t>
                      </m:r>
                    </m:oMath>
                  </m:oMathPara>
                </a14:m>
                <a:endParaRPr lang="en-US" sz="2800" dirty="0"/>
              </a:p>
            </p:txBody>
          </p:sp>
        </mc:Choice>
        <mc:Fallback xmlns="">
          <p:sp>
            <p:nvSpPr>
              <p:cNvPr id="5" name="TextBox 4">
                <a:extLst>
                  <a:ext uri="{FF2B5EF4-FFF2-40B4-BE49-F238E27FC236}">
                    <a16:creationId xmlns:a16="http://schemas.microsoft.com/office/drawing/2014/main" id="{0FD95E77-16DF-5004-EF92-93C251E17115}"/>
                  </a:ext>
                </a:extLst>
              </p:cNvPr>
              <p:cNvSpPr txBox="1">
                <a:spLocks noRot="1" noChangeAspect="1" noMove="1" noResize="1" noEditPoints="1" noAdjustHandles="1" noChangeArrowheads="1" noChangeShapeType="1" noTextEdit="1"/>
              </p:cNvSpPr>
              <p:nvPr/>
            </p:nvSpPr>
            <p:spPr>
              <a:xfrm>
                <a:off x="457200" y="4140300"/>
                <a:ext cx="10670357" cy="541110"/>
              </a:xfrm>
              <a:prstGeom prst="rect">
                <a:avLst/>
              </a:prstGeom>
              <a:blipFill>
                <a:blip r:embed="rId4"/>
                <a:stretch>
                  <a:fillRect b="-25000"/>
                </a:stretch>
              </a:blipFill>
            </p:spPr>
            <p:txBody>
              <a:bodyPr/>
              <a:lstStyle/>
              <a:p>
                <a:r>
                  <a:rPr lang="en-US">
                    <a:noFill/>
                  </a:rPr>
                  <a:t> </a:t>
                </a:r>
              </a:p>
            </p:txBody>
          </p:sp>
        </mc:Fallback>
      </mc:AlternateContent>
      <p:pic>
        <p:nvPicPr>
          <p:cNvPr id="8" name="Picture 36" descr="Border">
            <a:extLst>
              <a:ext uri="{FF2B5EF4-FFF2-40B4-BE49-F238E27FC236}">
                <a16:creationId xmlns:a16="http://schemas.microsoft.com/office/drawing/2014/main" id="{99780E7B-202C-559E-D389-0FE30538538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38715" y="296963"/>
            <a:ext cx="4755470" cy="3575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6207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D4A9C-9262-CF05-3F72-D4CCC20C3196}"/>
              </a:ext>
            </a:extLst>
          </p:cNvPr>
          <p:cNvSpPr>
            <a:spLocks noGrp="1"/>
          </p:cNvSpPr>
          <p:nvPr>
            <p:ph type="title"/>
          </p:nvPr>
        </p:nvSpPr>
        <p:spPr/>
        <p:txBody>
          <a:bodyPr/>
          <a:lstStyle/>
          <a:p>
            <a:r>
              <a:rPr lang="en-US" dirty="0"/>
              <a:t>Questions/Comments?</a:t>
            </a:r>
          </a:p>
        </p:txBody>
      </p:sp>
      <p:sp>
        <p:nvSpPr>
          <p:cNvPr id="3" name="Text Placeholder 2">
            <a:extLst>
              <a:ext uri="{FF2B5EF4-FFF2-40B4-BE49-F238E27FC236}">
                <a16:creationId xmlns:a16="http://schemas.microsoft.com/office/drawing/2014/main" id="{9F54A3CC-45DE-4381-362D-C86AD73DAB64}"/>
              </a:ext>
            </a:extLst>
          </p:cNvPr>
          <p:cNvSpPr>
            <a:spLocks noGrp="1"/>
          </p:cNvSpPr>
          <p:nvPr>
            <p:ph type="body" idx="1"/>
          </p:nvPr>
        </p:nvSpPr>
        <p:spPr/>
        <p:txBody>
          <a:bodyPr/>
          <a:lstStyle/>
          <a:p>
            <a:endParaRPr lang="en-US"/>
          </a:p>
        </p:txBody>
      </p:sp>
      <p:sp>
        <p:nvSpPr>
          <p:cNvPr id="4" name="Content Placeholder 3">
            <a:extLst>
              <a:ext uri="{FF2B5EF4-FFF2-40B4-BE49-F238E27FC236}">
                <a16:creationId xmlns:a16="http://schemas.microsoft.com/office/drawing/2014/main" id="{D9948434-F20D-9A41-F1DB-FC4D552237D0}"/>
              </a:ext>
            </a:extLst>
          </p:cNvPr>
          <p:cNvSpPr>
            <a:spLocks noGrp="1"/>
          </p:cNvSpPr>
          <p:nvPr>
            <p:ph sz="half" idx="2"/>
          </p:nvPr>
        </p:nvSpPr>
        <p:spPr/>
        <p:txBody>
          <a:bodyPr/>
          <a:lstStyle/>
          <a:p>
            <a:endParaRPr lang="en-US" dirty="0"/>
          </a:p>
        </p:txBody>
      </p:sp>
      <p:sp>
        <p:nvSpPr>
          <p:cNvPr id="5" name="Text Placeholder 4">
            <a:extLst>
              <a:ext uri="{FF2B5EF4-FFF2-40B4-BE49-F238E27FC236}">
                <a16:creationId xmlns:a16="http://schemas.microsoft.com/office/drawing/2014/main" id="{7FF692E2-F381-0030-8BAC-E311E342B017}"/>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973C93D3-CBEB-2AA7-79AE-13571ACFABEC}"/>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643276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4"/>
          <p:cNvSpPr txBox="1">
            <a:spLocks noGrp="1"/>
          </p:cNvSpPr>
          <p:nvPr>
            <p:ph type="title"/>
          </p:nvPr>
        </p:nvSpPr>
        <p:spPr>
          <a:xfrm>
            <a:off x="2133600" y="381000"/>
            <a:ext cx="7772400" cy="533400"/>
          </a:xfrm>
          <a:prstGeom prst="rect">
            <a:avLst/>
          </a:prstGeom>
          <a:noFill/>
          <a:ln>
            <a:noFill/>
          </a:ln>
        </p:spPr>
        <p:txBody>
          <a:bodyPr spcFirstLastPara="1" wrap="square" lIns="91425" tIns="45700" rIns="91425" bIns="45700" anchor="ctr" anchorCtr="0">
            <a:noAutofit/>
          </a:bodyPr>
          <a:lstStyle/>
          <a:p>
            <a:r>
              <a:rPr lang="en-US" sz="3600" b="1" dirty="0"/>
              <a:t>Agenda</a:t>
            </a:r>
            <a:endParaRPr dirty="0"/>
          </a:p>
        </p:txBody>
      </p:sp>
      <p:sp>
        <p:nvSpPr>
          <p:cNvPr id="169" name="Google Shape;169;p24"/>
          <p:cNvSpPr txBox="1">
            <a:spLocks noGrp="1"/>
          </p:cNvSpPr>
          <p:nvPr>
            <p:ph type="body" idx="1"/>
          </p:nvPr>
        </p:nvSpPr>
        <p:spPr>
          <a:xfrm>
            <a:off x="454163" y="1170035"/>
            <a:ext cx="11187709" cy="4974288"/>
          </a:xfrm>
          <a:prstGeom prst="rect">
            <a:avLst/>
          </a:prstGeom>
          <a:noFill/>
          <a:ln>
            <a:noFill/>
          </a:ln>
        </p:spPr>
        <p:txBody>
          <a:bodyPr spcFirstLastPara="1" wrap="square" lIns="91425" tIns="45700" rIns="91425" bIns="45700" anchor="t" anchorCtr="0">
            <a:noAutofit/>
          </a:bodyPr>
          <a:lstStyle/>
          <a:p>
            <a:pPr>
              <a:buClr>
                <a:srgbClr val="C00000"/>
              </a:buClr>
              <a:buFont typeface="Arial" panose="020B0604020202020204" pitchFamily="34" charset="0"/>
              <a:buChar char="•"/>
            </a:pPr>
            <a:r>
              <a:rPr lang="en-US" dirty="0"/>
              <a:t>Welcome &amp; introductions</a:t>
            </a:r>
          </a:p>
          <a:p>
            <a:pPr>
              <a:buClr>
                <a:srgbClr val="C00000"/>
              </a:buClr>
              <a:buFont typeface="Arial" panose="020B0604020202020204" pitchFamily="34" charset="0"/>
              <a:buChar char="•"/>
            </a:pPr>
            <a:r>
              <a:rPr lang="en-US" dirty="0"/>
              <a:t>Overview of modeling </a:t>
            </a:r>
          </a:p>
          <a:p>
            <a:pPr lvl="1">
              <a:buClr>
                <a:srgbClr val="C00000"/>
              </a:buClr>
              <a:buFont typeface="Arial" panose="020B0604020202020204" pitchFamily="34" charset="0"/>
              <a:buChar char="•"/>
            </a:pPr>
            <a:r>
              <a:rPr lang="en-US" dirty="0"/>
              <a:t>Deterministic vs statistical models</a:t>
            </a:r>
          </a:p>
          <a:p>
            <a:pPr>
              <a:buClr>
                <a:srgbClr val="C00000"/>
              </a:buClr>
              <a:buFont typeface="Arial" panose="020B0604020202020204" pitchFamily="34" charset="0"/>
              <a:buChar char="•"/>
            </a:pPr>
            <a:r>
              <a:rPr lang="en-US" dirty="0"/>
              <a:t>Deciding whether a given model is appropriate</a:t>
            </a:r>
          </a:p>
          <a:p>
            <a:pPr lvl="1">
              <a:buClr>
                <a:srgbClr val="C00000"/>
              </a:buClr>
              <a:buFont typeface="Arial" panose="020B0604020202020204" pitchFamily="34" charset="0"/>
              <a:buChar char="•"/>
            </a:pPr>
            <a:r>
              <a:rPr lang="en-US" dirty="0"/>
              <a:t>Residuals</a:t>
            </a:r>
          </a:p>
          <a:p>
            <a:pPr lvl="1">
              <a:buClr>
                <a:srgbClr val="C00000"/>
              </a:buClr>
              <a:buFont typeface="Arial" panose="020B0604020202020204" pitchFamily="34" charset="0"/>
              <a:buChar char="•"/>
            </a:pPr>
            <a:r>
              <a:rPr lang="en-US" dirty="0"/>
              <a:t>Models and rate of change</a:t>
            </a:r>
          </a:p>
          <a:p>
            <a:pPr lvl="1">
              <a:buClr>
                <a:srgbClr val="C00000"/>
              </a:buClr>
              <a:buFont typeface="Arial" panose="020B0604020202020204" pitchFamily="34" charset="0"/>
              <a:buChar char="•"/>
            </a:pPr>
            <a:r>
              <a:rPr lang="en-US" dirty="0"/>
              <a:t>Context</a:t>
            </a:r>
          </a:p>
          <a:p>
            <a:pPr>
              <a:buClr>
                <a:srgbClr val="C00000"/>
              </a:buClr>
              <a:buFont typeface="Arial" panose="020B0604020202020204" pitchFamily="34" charset="0"/>
              <a:buChar char="•"/>
            </a:pPr>
            <a:r>
              <a:rPr lang="en-US" dirty="0"/>
              <a:t>Models other than linear, quadratic, and exponential, </a:t>
            </a:r>
          </a:p>
          <a:p>
            <a:pPr lvl="1">
              <a:buClr>
                <a:srgbClr val="C00000"/>
              </a:buClr>
              <a:buFont typeface="Arial" panose="020B0604020202020204" pitchFamily="34" charset="0"/>
              <a:buChar char="•"/>
            </a:pPr>
            <a:r>
              <a:rPr lang="en-US" dirty="0"/>
              <a:t>Two models for CO</a:t>
            </a:r>
            <a:r>
              <a:rPr lang="en-US" baseline="-25000" dirty="0"/>
              <a:t>2</a:t>
            </a:r>
          </a:p>
          <a:p>
            <a:pPr>
              <a:buClr>
                <a:srgbClr val="C00000"/>
              </a:buClr>
              <a:buFont typeface="Arial" panose="020B0604020202020204" pitchFamily="34" charset="0"/>
              <a:buChar char="•"/>
            </a:pPr>
            <a:r>
              <a:rPr lang="en-US" dirty="0"/>
              <a:t>Assessment items and modeling </a:t>
            </a:r>
          </a:p>
          <a:p>
            <a:pPr lvl="1">
              <a:buClr>
                <a:srgbClr val="C00000"/>
              </a:buClr>
              <a:buFont typeface="Arial" panose="020B0604020202020204" pitchFamily="34" charset="0"/>
              <a:buChar char="•"/>
            </a:pPr>
            <a:endParaRPr lang="en-US" dirty="0"/>
          </a:p>
          <a:p>
            <a:pPr lvl="1">
              <a:buClr>
                <a:srgbClr val="C00000"/>
              </a:buClr>
              <a:buFont typeface="Arial" panose="020B0604020202020204" pitchFamily="34" charset="0"/>
              <a:buChar char="•"/>
            </a:pPr>
            <a:endParaRPr lang="en-US" dirty="0"/>
          </a:p>
          <a:p>
            <a:pPr marL="533400" lvl="1" indent="0">
              <a:buClr>
                <a:srgbClr val="C00000"/>
              </a:buClr>
              <a:buNone/>
            </a:pPr>
            <a:br>
              <a:rPr lang="en-US" sz="1700" dirty="0"/>
            </a:br>
            <a:endParaRPr sz="1700" dirty="0"/>
          </a:p>
        </p:txBody>
      </p:sp>
    </p:spTree>
    <p:extLst>
      <p:ext uri="{BB962C8B-B14F-4D97-AF65-F5344CB8AC3E}">
        <p14:creationId xmlns:p14="http://schemas.microsoft.com/office/powerpoint/2010/main" val="3782973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D4A9C-9262-CF05-3F72-D4CCC20C3196}"/>
              </a:ext>
            </a:extLst>
          </p:cNvPr>
          <p:cNvSpPr>
            <a:spLocks noGrp="1"/>
          </p:cNvSpPr>
          <p:nvPr>
            <p:ph type="title"/>
          </p:nvPr>
        </p:nvSpPr>
        <p:spPr>
          <a:xfrm>
            <a:off x="609599" y="0"/>
            <a:ext cx="10972800" cy="1143000"/>
          </a:xfrm>
        </p:spPr>
        <p:txBody>
          <a:bodyPr/>
          <a:lstStyle/>
          <a:p>
            <a:r>
              <a:rPr lang="en-US" dirty="0"/>
              <a:t>References</a:t>
            </a:r>
          </a:p>
        </p:txBody>
      </p:sp>
      <p:sp>
        <p:nvSpPr>
          <p:cNvPr id="4" name="Content Placeholder 3">
            <a:extLst>
              <a:ext uri="{FF2B5EF4-FFF2-40B4-BE49-F238E27FC236}">
                <a16:creationId xmlns:a16="http://schemas.microsoft.com/office/drawing/2014/main" id="{D9948434-F20D-9A41-F1DB-FC4D552237D0}"/>
              </a:ext>
            </a:extLst>
          </p:cNvPr>
          <p:cNvSpPr>
            <a:spLocks noGrp="1"/>
          </p:cNvSpPr>
          <p:nvPr>
            <p:ph sz="half" idx="2"/>
          </p:nvPr>
        </p:nvSpPr>
        <p:spPr>
          <a:xfrm>
            <a:off x="293076" y="911591"/>
            <a:ext cx="11570677" cy="6122255"/>
          </a:xfrm>
        </p:spPr>
        <p:txBody>
          <a:bodyPr/>
          <a:lstStyle/>
          <a:p>
            <a:r>
              <a:rPr lang="en-US" sz="1800" dirty="0">
                <a:solidFill>
                  <a:srgbClr val="000000"/>
                </a:solidFill>
                <a:effectLst/>
                <a:latin typeface="Times New Roman" panose="02020603050405020304" pitchFamily="18" charset="0"/>
                <a:ea typeface="Times New Roman" panose="02020603050405020304" pitchFamily="18" charset="0"/>
              </a:rPr>
              <a:t>Burrill, G., Burrill, J., </a:t>
            </a:r>
            <a:r>
              <a:rPr lang="en-US" sz="1800" dirty="0" err="1">
                <a:solidFill>
                  <a:srgbClr val="000000"/>
                </a:solidFill>
                <a:effectLst/>
                <a:latin typeface="Times New Roman" panose="02020603050405020304" pitchFamily="18" charset="0"/>
                <a:ea typeface="Times New Roman" panose="02020603050405020304" pitchFamily="18" charset="0"/>
              </a:rPr>
              <a:t>Hopfensperger</a:t>
            </a:r>
            <a:r>
              <a:rPr lang="en-US" sz="1800" dirty="0">
                <a:solidFill>
                  <a:srgbClr val="000000"/>
                </a:solidFill>
                <a:effectLst/>
                <a:latin typeface="Times New Roman" panose="02020603050405020304" pitchFamily="18" charset="0"/>
                <a:ea typeface="Times New Roman" panose="02020603050405020304" pitchFamily="18" charset="0"/>
              </a:rPr>
              <a:t>, P., &amp; Landwehr, J. (1998). Exploring regression. Dale Seymour Publications. Available at https://</a:t>
            </a:r>
            <a:r>
              <a:rPr lang="en-US" sz="1800" dirty="0" err="1">
                <a:solidFill>
                  <a:srgbClr val="000000"/>
                </a:solidFill>
                <a:effectLst/>
                <a:latin typeface="Times New Roman" panose="02020603050405020304" pitchFamily="18" charset="0"/>
                <a:ea typeface="Times New Roman" panose="02020603050405020304" pitchFamily="18" charset="0"/>
              </a:rPr>
              <a:t>www.amstat.org</a:t>
            </a:r>
            <a:r>
              <a:rPr lang="en-US" sz="1800" dirty="0">
                <a:solidFill>
                  <a:srgbClr val="000000"/>
                </a:solidFill>
                <a:effectLst/>
                <a:latin typeface="Times New Roman" panose="02020603050405020304" pitchFamily="18" charset="0"/>
                <a:ea typeface="Times New Roman" panose="02020603050405020304" pitchFamily="18" charset="0"/>
              </a:rPr>
              <a:t>/docs/default-source/</a:t>
            </a:r>
            <a:r>
              <a:rPr lang="en-US" sz="1800" dirty="0" err="1">
                <a:solidFill>
                  <a:srgbClr val="000000"/>
                </a:solidFill>
                <a:effectLst/>
                <a:latin typeface="Times New Roman" panose="02020603050405020304" pitchFamily="18" charset="0"/>
                <a:ea typeface="Times New Roman" panose="02020603050405020304" pitchFamily="18" charset="0"/>
              </a:rPr>
              <a:t>amstat</a:t>
            </a:r>
            <a:r>
              <a:rPr lang="en-US" sz="1800" dirty="0">
                <a:solidFill>
                  <a:srgbClr val="000000"/>
                </a:solidFill>
                <a:effectLst/>
                <a:latin typeface="Times New Roman" panose="02020603050405020304" pitchFamily="18" charset="0"/>
                <a:ea typeface="Times New Roman" panose="02020603050405020304" pitchFamily="18" charset="0"/>
              </a:rPr>
              <a:t>-documents/</a:t>
            </a:r>
            <a:r>
              <a:rPr lang="en-US" sz="1800" dirty="0" err="1">
                <a:solidFill>
                  <a:srgbClr val="000000"/>
                </a:solidFill>
                <a:effectLst/>
                <a:latin typeface="Times New Roman" panose="02020603050405020304" pitchFamily="18" charset="0"/>
                <a:ea typeface="Times New Roman" panose="02020603050405020304" pitchFamily="18" charset="0"/>
              </a:rPr>
              <a:t>exploringregression</a:t>
            </a:r>
            <a:r>
              <a:rPr lang="en-US" sz="1800" dirty="0">
                <a:solidFill>
                  <a:srgbClr val="000000"/>
                </a:solidFill>
                <a:effectLst/>
                <a:latin typeface="Times New Roman" panose="02020603050405020304" pitchFamily="18" charset="0"/>
                <a:ea typeface="Times New Roman" panose="02020603050405020304" pitchFamily="18" charset="0"/>
              </a:rPr>
              <a:t>--</a:t>
            </a:r>
            <a:r>
              <a:rPr lang="en-US" sz="1800" dirty="0" err="1">
                <a:solidFill>
                  <a:srgbClr val="000000"/>
                </a:solidFill>
                <a:effectLst/>
                <a:latin typeface="Times New Roman" panose="02020603050405020304" pitchFamily="18" charset="0"/>
                <a:ea typeface="Times New Roman" panose="02020603050405020304" pitchFamily="18" charset="0"/>
              </a:rPr>
              <a:t>teachersedition.pdf</a:t>
            </a:r>
            <a:endParaRPr lang="en-US" sz="1800" dirty="0">
              <a:latin typeface="+mn-lt"/>
            </a:endParaRPr>
          </a:p>
          <a:p>
            <a:r>
              <a:rPr lang="en-US" sz="1800" dirty="0">
                <a:latin typeface="+mn-lt"/>
              </a:rPr>
              <a:t>College Board Advanced Placement Precalculus Course and Exam Description for AP Precalculus. </a:t>
            </a:r>
            <a:r>
              <a:rPr lang="en-US" sz="1800" dirty="0">
                <a:latin typeface="+mn-lt"/>
                <a:hlinkClick r:id="rId2"/>
              </a:rPr>
              <a:t>https://apcentral.collegeboard.org/media/pdf/ap-precalculus-course-and-exam-description.pdf</a:t>
            </a:r>
            <a:endParaRPr lang="en-US" sz="1800" dirty="0">
              <a:latin typeface="+mn-lt"/>
            </a:endParaRPr>
          </a:p>
          <a:p>
            <a:r>
              <a:rPr lang="en-US" sz="1800" dirty="0">
                <a:latin typeface="+mn-lt"/>
              </a:rPr>
              <a:t>College Board. https://</a:t>
            </a:r>
            <a:r>
              <a:rPr lang="en-US" sz="1800" dirty="0" err="1">
                <a:latin typeface="+mn-lt"/>
              </a:rPr>
              <a:t>apcentral.collegeboard.org</a:t>
            </a:r>
            <a:r>
              <a:rPr lang="en-US" sz="1800" dirty="0">
                <a:latin typeface="+mn-lt"/>
              </a:rPr>
              <a:t>/media/pdf/ap-precalculus-</a:t>
            </a:r>
            <a:r>
              <a:rPr lang="en-US" sz="1800" dirty="0" err="1">
                <a:latin typeface="+mn-lt"/>
              </a:rPr>
              <a:t>ced</a:t>
            </a:r>
            <a:r>
              <a:rPr lang="en-US" sz="1800" dirty="0">
                <a:latin typeface="+mn-lt"/>
              </a:rPr>
              <a:t>-clarification-and-</a:t>
            </a:r>
            <a:r>
              <a:rPr lang="en-US" sz="1800" dirty="0" err="1">
                <a:latin typeface="+mn-lt"/>
              </a:rPr>
              <a:t>guidance.pdf</a:t>
            </a:r>
            <a:endParaRPr lang="en-US" sz="1800" dirty="0">
              <a:latin typeface="+mn-lt"/>
            </a:endParaRPr>
          </a:p>
          <a:p>
            <a:r>
              <a:rPr lang="en-US" sz="1800" dirty="0">
                <a:latin typeface="+mn-lt"/>
              </a:rPr>
              <a:t>Erickson, G., Gignac, P., </a:t>
            </a:r>
            <a:r>
              <a:rPr lang="en-US" sz="1800" dirty="0" err="1">
                <a:latin typeface="+mn-lt"/>
              </a:rPr>
              <a:t>Steppan</a:t>
            </a:r>
            <a:r>
              <a:rPr lang="en-US" sz="1800" dirty="0">
                <a:latin typeface="+mn-lt"/>
              </a:rPr>
              <a:t>, S., Lappin, A., Vliet, K., </a:t>
            </a:r>
            <a:r>
              <a:rPr lang="en-US" sz="1800" dirty="0" err="1">
                <a:latin typeface="+mn-lt"/>
              </a:rPr>
              <a:t>Brueggen</a:t>
            </a:r>
            <a:r>
              <a:rPr lang="en-US" sz="1800" dirty="0">
                <a:latin typeface="+mn-lt"/>
              </a:rPr>
              <a:t>, J., </a:t>
            </a:r>
            <a:r>
              <a:rPr lang="en-US" sz="1800" dirty="0" err="1">
                <a:latin typeface="+mn-lt"/>
              </a:rPr>
              <a:t>Inouye,B</a:t>
            </a:r>
            <a:r>
              <a:rPr lang="en-US" sz="1800" dirty="0">
                <a:latin typeface="+mn-lt"/>
              </a:rPr>
              <a:t>.,  </a:t>
            </a:r>
            <a:r>
              <a:rPr lang="en-US" sz="1800" dirty="0" err="1">
                <a:latin typeface="+mn-lt"/>
              </a:rPr>
              <a:t>Kledzik</a:t>
            </a:r>
            <a:r>
              <a:rPr lang="en-US" sz="1800" dirty="0">
                <a:latin typeface="+mn-lt"/>
              </a:rPr>
              <a:t>, D., &amp; Webb. G. (2012). Insights into the Ecology and Evolutionary Success of Crocodilians Revealed through Bite-Force and Tooth-Pressure Experimentation. </a:t>
            </a:r>
            <a:r>
              <a:rPr lang="en-US" sz="1800" i="1" dirty="0" err="1">
                <a:latin typeface="+mn-lt"/>
              </a:rPr>
              <a:t>PLoS</a:t>
            </a:r>
            <a:r>
              <a:rPr lang="en-US" sz="1800" i="1" dirty="0">
                <a:latin typeface="+mn-lt"/>
              </a:rPr>
              <a:t> ONE, 7 </a:t>
            </a:r>
            <a:r>
              <a:rPr lang="en-US" sz="1800" dirty="0">
                <a:latin typeface="+mn-lt"/>
              </a:rPr>
              <a:t>(3): e31781 DOI: 10.1371/journal.pone.0031781</a:t>
            </a:r>
            <a:endParaRPr lang="en-US" sz="1800" dirty="0">
              <a:solidFill>
                <a:srgbClr val="000000"/>
              </a:solidFill>
              <a:effectLst/>
              <a:latin typeface="+mn-lt"/>
              <a:ea typeface="Times New Roman" panose="02020603050405020304" pitchFamily="18" charset="0"/>
            </a:endParaRPr>
          </a:p>
          <a:p>
            <a:r>
              <a:rPr lang="en-US" sz="1800" dirty="0">
                <a:solidFill>
                  <a:srgbClr val="000000"/>
                </a:solidFill>
                <a:effectLst/>
                <a:latin typeface="+mn-lt"/>
                <a:ea typeface="Times New Roman" panose="02020603050405020304" pitchFamily="18" charset="0"/>
              </a:rPr>
              <a:t>Lock, R. (2022). Some favorite car activities. In S. A. Peters, L. Zapata-Cardona, F. </a:t>
            </a:r>
            <a:r>
              <a:rPr lang="en-US" sz="1800" dirty="0" err="1">
                <a:solidFill>
                  <a:srgbClr val="000000"/>
                </a:solidFill>
                <a:effectLst/>
                <a:latin typeface="+mn-lt"/>
                <a:ea typeface="Times New Roman" panose="02020603050405020304" pitchFamily="18" charset="0"/>
              </a:rPr>
              <a:t>Bonafini</a:t>
            </a:r>
            <a:r>
              <a:rPr lang="en-US" sz="1800" dirty="0">
                <a:solidFill>
                  <a:srgbClr val="000000"/>
                </a:solidFill>
                <a:effectLst/>
                <a:latin typeface="+mn-lt"/>
                <a:ea typeface="Times New Roman" panose="02020603050405020304" pitchFamily="18" charset="0"/>
              </a:rPr>
              <a:t>, &amp; A. Fan (Eds.), </a:t>
            </a:r>
            <a:r>
              <a:rPr lang="en-US" sz="1800" i="1" dirty="0">
                <a:solidFill>
                  <a:srgbClr val="000000"/>
                </a:solidFill>
                <a:effectLst/>
                <a:latin typeface="+mn-lt"/>
                <a:ea typeface="Times New Roman" panose="02020603050405020304" pitchFamily="18" charset="0"/>
              </a:rPr>
              <a:t>Bridging the gap: Empowering &amp; educating today’s learners in statistics. Proceedings of the 11th International Conference on Teaching Statistics (ICOTS11</a:t>
            </a:r>
            <a:r>
              <a:rPr lang="en-US" sz="1800" dirty="0">
                <a:solidFill>
                  <a:srgbClr val="000000"/>
                </a:solidFill>
                <a:effectLst/>
                <a:latin typeface="+mn-lt"/>
                <a:ea typeface="Times New Roman" panose="02020603050405020304" pitchFamily="18" charset="0"/>
              </a:rPr>
              <a:t>).</a:t>
            </a:r>
          </a:p>
          <a:p>
            <a:r>
              <a:rPr lang="en-US" sz="1800" dirty="0">
                <a:solidFill>
                  <a:srgbClr val="000000"/>
                </a:solidFill>
                <a:latin typeface="+mn-lt"/>
                <a:ea typeface="Times New Roman" panose="02020603050405020304" pitchFamily="18" charset="0"/>
              </a:rPr>
              <a:t>Mathematical m</a:t>
            </a:r>
            <a:r>
              <a:rPr lang="en-US" sz="1800" dirty="0">
                <a:solidFill>
                  <a:srgbClr val="000000"/>
                </a:solidFill>
                <a:effectLst/>
                <a:latin typeface="+mn-lt"/>
                <a:ea typeface="Times New Roman" panose="02020603050405020304" pitchFamily="18" charset="0"/>
              </a:rPr>
              <a:t>odeling CO2 levels. Mathematical modeling, data science: Big data sets, CO2 levels. </a:t>
            </a:r>
            <a:r>
              <a:rPr lang="en-US" sz="1800" dirty="0" err="1">
                <a:solidFill>
                  <a:srgbClr val="000000"/>
                </a:solidFill>
                <a:effectLst/>
                <a:latin typeface="+mn-lt"/>
                <a:ea typeface="Times New Roman" panose="02020603050405020304" pitchFamily="18" charset="0"/>
              </a:rPr>
              <a:t>Education.ti.com</a:t>
            </a:r>
            <a:r>
              <a:rPr lang="en-US" sz="1800" dirty="0">
                <a:solidFill>
                  <a:srgbClr val="000000"/>
                </a:solidFill>
                <a:effectLst/>
                <a:latin typeface="+mn-lt"/>
                <a:ea typeface="Times New Roman" panose="02020603050405020304" pitchFamily="18" charset="0"/>
              </a:rPr>
              <a:t>. https://</a:t>
            </a:r>
            <a:r>
              <a:rPr lang="en-US" sz="1800" dirty="0" err="1">
                <a:solidFill>
                  <a:srgbClr val="000000"/>
                </a:solidFill>
                <a:effectLst/>
                <a:latin typeface="+mn-lt"/>
                <a:ea typeface="Times New Roman" panose="02020603050405020304" pitchFamily="18" charset="0"/>
              </a:rPr>
              <a:t>education.ti.com</a:t>
            </a:r>
            <a:r>
              <a:rPr lang="en-US" sz="1800" dirty="0">
                <a:solidFill>
                  <a:srgbClr val="000000"/>
                </a:solidFill>
                <a:effectLst/>
                <a:latin typeface="+mn-lt"/>
                <a:ea typeface="Times New Roman" panose="02020603050405020304" pitchFamily="18" charset="0"/>
              </a:rPr>
              <a:t>/</a:t>
            </a:r>
            <a:r>
              <a:rPr lang="en-US" sz="1800" dirty="0" err="1">
                <a:solidFill>
                  <a:srgbClr val="000000"/>
                </a:solidFill>
                <a:effectLst/>
                <a:latin typeface="+mn-lt"/>
                <a:ea typeface="Times New Roman" panose="02020603050405020304" pitchFamily="18" charset="0"/>
              </a:rPr>
              <a:t>en</a:t>
            </a:r>
            <a:r>
              <a:rPr lang="en-US" sz="1800" dirty="0">
                <a:solidFill>
                  <a:srgbClr val="000000"/>
                </a:solidFill>
                <a:effectLst/>
                <a:latin typeface="+mn-lt"/>
                <a:ea typeface="Times New Roman" panose="02020603050405020304" pitchFamily="18" charset="0"/>
              </a:rPr>
              <a:t>/</a:t>
            </a:r>
            <a:r>
              <a:rPr lang="en-US" sz="1800" dirty="0" err="1">
                <a:solidFill>
                  <a:srgbClr val="000000"/>
                </a:solidFill>
                <a:effectLst/>
                <a:latin typeface="+mn-lt"/>
                <a:ea typeface="Times New Roman" panose="02020603050405020304" pitchFamily="18" charset="0"/>
              </a:rPr>
              <a:t>timathnspired</a:t>
            </a:r>
            <a:r>
              <a:rPr lang="en-US" sz="1800" dirty="0">
                <a:solidFill>
                  <a:srgbClr val="000000"/>
                </a:solidFill>
                <a:effectLst/>
                <a:latin typeface="+mn-lt"/>
                <a:ea typeface="Times New Roman" panose="02020603050405020304" pitchFamily="18" charset="0"/>
              </a:rPr>
              <a:t>/us/mathematical-modeling/data-science</a:t>
            </a:r>
            <a:endParaRPr lang="en-US" sz="1800" dirty="0">
              <a:effectLst/>
              <a:latin typeface="+mn-lt"/>
              <a:ea typeface="Times New Roman" panose="02020603050405020304" pitchFamily="18" charset="0"/>
            </a:endParaRPr>
          </a:p>
          <a:p>
            <a:r>
              <a:rPr lang="en-US" sz="1800" dirty="0">
                <a:solidFill>
                  <a:srgbClr val="000000"/>
                </a:solidFill>
                <a:latin typeface="+mn-lt"/>
                <a:ea typeface="Times New Roman" panose="02020603050405020304" pitchFamily="18" charset="0"/>
              </a:rPr>
              <a:t>Mathematical modeling, Median Incomes. https://</a:t>
            </a:r>
            <a:r>
              <a:rPr lang="en-US" sz="1800" dirty="0" err="1">
                <a:solidFill>
                  <a:srgbClr val="000000"/>
                </a:solidFill>
                <a:latin typeface="+mn-lt"/>
                <a:ea typeface="Times New Roman" panose="02020603050405020304" pitchFamily="18" charset="0"/>
              </a:rPr>
              <a:t>education.ti.com</a:t>
            </a:r>
            <a:r>
              <a:rPr lang="en-US" sz="1800" dirty="0">
                <a:solidFill>
                  <a:srgbClr val="000000"/>
                </a:solidFill>
                <a:latin typeface="+mn-lt"/>
                <a:ea typeface="Times New Roman" panose="02020603050405020304" pitchFamily="18" charset="0"/>
              </a:rPr>
              <a:t>/</a:t>
            </a:r>
            <a:r>
              <a:rPr lang="en-US" sz="1800" dirty="0" err="1">
                <a:solidFill>
                  <a:srgbClr val="000000"/>
                </a:solidFill>
                <a:latin typeface="+mn-lt"/>
                <a:ea typeface="Times New Roman" panose="02020603050405020304" pitchFamily="18" charset="0"/>
              </a:rPr>
              <a:t>en</a:t>
            </a:r>
            <a:r>
              <a:rPr lang="en-US" sz="1800" dirty="0">
                <a:solidFill>
                  <a:srgbClr val="000000"/>
                </a:solidFill>
                <a:latin typeface="+mn-lt"/>
                <a:ea typeface="Times New Roman" panose="02020603050405020304" pitchFamily="18" charset="0"/>
              </a:rPr>
              <a:t>/</a:t>
            </a:r>
            <a:r>
              <a:rPr lang="en-US" sz="1800" dirty="0" err="1">
                <a:solidFill>
                  <a:srgbClr val="000000"/>
                </a:solidFill>
                <a:latin typeface="+mn-lt"/>
                <a:ea typeface="Times New Roman" panose="02020603050405020304" pitchFamily="18" charset="0"/>
              </a:rPr>
              <a:t>timathnspired</a:t>
            </a:r>
            <a:r>
              <a:rPr lang="en-US" sz="1800" dirty="0">
                <a:solidFill>
                  <a:srgbClr val="000000"/>
                </a:solidFill>
                <a:latin typeface="+mn-lt"/>
                <a:ea typeface="Times New Roman" panose="02020603050405020304" pitchFamily="18" charset="0"/>
              </a:rPr>
              <a:t>/us/mathematical-modeling/prediction</a:t>
            </a:r>
            <a:endParaRPr lang="en-US" sz="1800" dirty="0">
              <a:solidFill>
                <a:srgbClr val="000000"/>
              </a:solidFill>
              <a:effectLst/>
              <a:latin typeface="+mn-lt"/>
              <a:ea typeface="Times New Roman" panose="02020603050405020304" pitchFamily="18" charset="0"/>
            </a:endParaRPr>
          </a:p>
          <a:p>
            <a:r>
              <a:rPr lang="en-US" sz="1800" dirty="0">
                <a:solidFill>
                  <a:srgbClr val="000000"/>
                </a:solidFill>
                <a:effectLst/>
                <a:latin typeface="+mn-lt"/>
                <a:ea typeface="Times New Roman" panose="02020603050405020304" pitchFamily="18" charset="0"/>
              </a:rPr>
              <a:t>Whitaker, D. (March, 2021). Nonlinear modeling: Something fishy. </a:t>
            </a:r>
            <a:r>
              <a:rPr lang="en-US" sz="1800" i="1" dirty="0">
                <a:solidFill>
                  <a:srgbClr val="000000"/>
                </a:solidFill>
                <a:effectLst/>
                <a:latin typeface="+mn-lt"/>
                <a:ea typeface="Times New Roman" panose="02020603050405020304" pitchFamily="18" charset="0"/>
              </a:rPr>
              <a:t>Statistics Teacher</a:t>
            </a:r>
            <a:r>
              <a:rPr lang="en-US" sz="1800" dirty="0">
                <a:solidFill>
                  <a:srgbClr val="000000"/>
                </a:solidFill>
                <a:effectLst/>
                <a:latin typeface="+mn-lt"/>
                <a:ea typeface="Times New Roman" panose="02020603050405020304" pitchFamily="18" charset="0"/>
              </a:rPr>
              <a:t>. https://</a:t>
            </a:r>
            <a:r>
              <a:rPr lang="en-US" sz="1800" dirty="0" err="1">
                <a:solidFill>
                  <a:srgbClr val="000000"/>
                </a:solidFill>
                <a:effectLst/>
                <a:latin typeface="+mn-lt"/>
                <a:ea typeface="Times New Roman" panose="02020603050405020304" pitchFamily="18" charset="0"/>
              </a:rPr>
              <a:t>www.statisticsteacher.org</a:t>
            </a:r>
            <a:r>
              <a:rPr lang="en-US" sz="1800" dirty="0">
                <a:solidFill>
                  <a:srgbClr val="000000"/>
                </a:solidFill>
                <a:effectLst/>
                <a:latin typeface="+mn-lt"/>
                <a:ea typeface="Times New Roman" panose="02020603050405020304" pitchFamily="18" charset="0"/>
              </a:rPr>
              <a:t>/files/2021/03/</a:t>
            </a:r>
            <a:r>
              <a:rPr lang="en-US" sz="1800" dirty="0" err="1">
                <a:solidFill>
                  <a:srgbClr val="000000"/>
                </a:solidFill>
                <a:effectLst/>
                <a:latin typeface="+mn-lt"/>
                <a:ea typeface="Times New Roman" panose="02020603050405020304" pitchFamily="18" charset="0"/>
              </a:rPr>
              <a:t>SomethingFishyLessonPlan.pdf</a:t>
            </a:r>
            <a:endParaRPr lang="en-US" sz="1800" dirty="0">
              <a:effectLst/>
              <a:latin typeface="+mn-lt"/>
              <a:ea typeface="Times New Roman" panose="02020603050405020304" pitchFamily="18" charset="0"/>
            </a:endParaRPr>
          </a:p>
          <a:p>
            <a:endParaRPr lang="en-US" dirty="0"/>
          </a:p>
        </p:txBody>
      </p:sp>
    </p:spTree>
    <p:extLst>
      <p:ext uri="{BB962C8B-B14F-4D97-AF65-F5344CB8AC3E}">
        <p14:creationId xmlns:p14="http://schemas.microsoft.com/office/powerpoint/2010/main" val="9308076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Border">
            <a:extLst>
              <a:ext uri="{FF2B5EF4-FFF2-40B4-BE49-F238E27FC236}">
                <a16:creationId xmlns:a16="http://schemas.microsoft.com/office/drawing/2014/main" id="{37BD2C91-B25A-8D62-797F-225173E035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909" y="384059"/>
            <a:ext cx="3816379" cy="28697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Border">
            <a:extLst>
              <a:ext uri="{FF2B5EF4-FFF2-40B4-BE49-F238E27FC236}">
                <a16:creationId xmlns:a16="http://schemas.microsoft.com/office/drawing/2014/main" id="{0D6C58D7-0CD2-4EE3-3954-1FC25A52E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9226" y="528116"/>
            <a:ext cx="4744917" cy="35679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order">
            <a:extLst>
              <a:ext uri="{FF2B5EF4-FFF2-40B4-BE49-F238E27FC236}">
                <a16:creationId xmlns:a16="http://schemas.microsoft.com/office/drawing/2014/main" id="{97A059E8-52DD-171C-695B-69DDD66BCE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140" y="3604183"/>
            <a:ext cx="3698148" cy="277606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a:extLst>
              <a:ext uri="{FF2B5EF4-FFF2-40B4-BE49-F238E27FC236}">
                <a16:creationId xmlns:a16="http://schemas.microsoft.com/office/drawing/2014/main" id="{50CF4007-73E0-7B99-1523-1DF89657B9AF}"/>
              </a:ext>
            </a:extLst>
          </p:cNvPr>
          <p:cNvSpPr>
            <a:spLocks noGrp="1"/>
          </p:cNvSpPr>
          <p:nvPr>
            <p:ph idx="1"/>
          </p:nvPr>
        </p:nvSpPr>
        <p:spPr>
          <a:xfrm>
            <a:off x="838200" y="3057977"/>
            <a:ext cx="4848939" cy="391680"/>
          </a:xfrm>
        </p:spPr>
        <p:txBody>
          <a:bodyPr>
            <a:noAutofit/>
          </a:bodyPr>
          <a:lstStyle/>
          <a:p>
            <a:pPr marL="0" indent="0">
              <a:buNone/>
            </a:pPr>
            <a:r>
              <a:rPr lang="en-US" dirty="0"/>
              <a:t>The sin function</a:t>
            </a:r>
          </a:p>
        </p:txBody>
      </p:sp>
      <p:sp>
        <p:nvSpPr>
          <p:cNvPr id="9" name="Content Placeholder 7">
            <a:extLst>
              <a:ext uri="{FF2B5EF4-FFF2-40B4-BE49-F238E27FC236}">
                <a16:creationId xmlns:a16="http://schemas.microsoft.com/office/drawing/2014/main" id="{A2B1B453-1F1A-8DB7-C3AA-764D88C91D11}"/>
              </a:ext>
            </a:extLst>
          </p:cNvPr>
          <p:cNvSpPr txBox="1">
            <a:spLocks/>
          </p:cNvSpPr>
          <p:nvPr/>
        </p:nvSpPr>
        <p:spPr>
          <a:xfrm>
            <a:off x="6289226" y="4451696"/>
            <a:ext cx="4848939"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Conjecture: the rate of change of the sin function is the cosine function</a:t>
            </a:r>
          </a:p>
        </p:txBody>
      </p:sp>
      <p:sp>
        <p:nvSpPr>
          <p:cNvPr id="10" name="Content Placeholder 7">
            <a:extLst>
              <a:ext uri="{FF2B5EF4-FFF2-40B4-BE49-F238E27FC236}">
                <a16:creationId xmlns:a16="http://schemas.microsoft.com/office/drawing/2014/main" id="{8D810994-EE4F-F651-C86E-A6F457BD6404}"/>
              </a:ext>
            </a:extLst>
          </p:cNvPr>
          <p:cNvSpPr txBox="1">
            <a:spLocks/>
          </p:cNvSpPr>
          <p:nvPr/>
        </p:nvSpPr>
        <p:spPr>
          <a:xfrm>
            <a:off x="0" y="6380246"/>
            <a:ext cx="5537200"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Rate of change of the sin function</a:t>
            </a:r>
          </a:p>
        </p:txBody>
      </p:sp>
    </p:spTree>
    <p:extLst>
      <p:ext uri="{BB962C8B-B14F-4D97-AF65-F5344CB8AC3E}">
        <p14:creationId xmlns:p14="http://schemas.microsoft.com/office/powerpoint/2010/main" val="24894090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Border">
            <a:extLst>
              <a:ext uri="{FF2B5EF4-FFF2-40B4-BE49-F238E27FC236}">
                <a16:creationId xmlns:a16="http://schemas.microsoft.com/office/drawing/2014/main" id="{37BD2C91-B25A-8D62-797F-225173E035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909" y="384059"/>
            <a:ext cx="3816379" cy="28697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Border">
            <a:extLst>
              <a:ext uri="{FF2B5EF4-FFF2-40B4-BE49-F238E27FC236}">
                <a16:creationId xmlns:a16="http://schemas.microsoft.com/office/drawing/2014/main" id="{0D6C58D7-0CD2-4EE3-3954-1FC25A52E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9226" y="528116"/>
            <a:ext cx="4744917" cy="35679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Border">
            <a:extLst>
              <a:ext uri="{FF2B5EF4-FFF2-40B4-BE49-F238E27FC236}">
                <a16:creationId xmlns:a16="http://schemas.microsoft.com/office/drawing/2014/main" id="{97A059E8-52DD-171C-695B-69DDD66BCE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140" y="3604183"/>
            <a:ext cx="3698148" cy="277606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a:extLst>
              <a:ext uri="{FF2B5EF4-FFF2-40B4-BE49-F238E27FC236}">
                <a16:creationId xmlns:a16="http://schemas.microsoft.com/office/drawing/2014/main" id="{50CF4007-73E0-7B99-1523-1DF89657B9AF}"/>
              </a:ext>
            </a:extLst>
          </p:cNvPr>
          <p:cNvSpPr>
            <a:spLocks noGrp="1"/>
          </p:cNvSpPr>
          <p:nvPr>
            <p:ph idx="1"/>
          </p:nvPr>
        </p:nvSpPr>
        <p:spPr>
          <a:xfrm>
            <a:off x="838200" y="3057977"/>
            <a:ext cx="4848939" cy="391680"/>
          </a:xfrm>
        </p:spPr>
        <p:txBody>
          <a:bodyPr>
            <a:noAutofit/>
          </a:bodyPr>
          <a:lstStyle/>
          <a:p>
            <a:pPr marL="0" indent="0">
              <a:buNone/>
            </a:pPr>
            <a:r>
              <a:rPr lang="en-US" dirty="0"/>
              <a:t>The sin function</a:t>
            </a:r>
          </a:p>
        </p:txBody>
      </p:sp>
      <p:sp>
        <p:nvSpPr>
          <p:cNvPr id="9" name="Content Placeholder 7">
            <a:extLst>
              <a:ext uri="{FF2B5EF4-FFF2-40B4-BE49-F238E27FC236}">
                <a16:creationId xmlns:a16="http://schemas.microsoft.com/office/drawing/2014/main" id="{A2B1B453-1F1A-8DB7-C3AA-764D88C91D11}"/>
              </a:ext>
            </a:extLst>
          </p:cNvPr>
          <p:cNvSpPr txBox="1">
            <a:spLocks/>
          </p:cNvSpPr>
          <p:nvPr/>
        </p:nvSpPr>
        <p:spPr>
          <a:xfrm>
            <a:off x="6289226" y="4451696"/>
            <a:ext cx="4848939"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Conjecture: the rate of change of the sin function is the cosine function</a:t>
            </a:r>
          </a:p>
        </p:txBody>
      </p:sp>
      <p:sp>
        <p:nvSpPr>
          <p:cNvPr id="10" name="Content Placeholder 7">
            <a:extLst>
              <a:ext uri="{FF2B5EF4-FFF2-40B4-BE49-F238E27FC236}">
                <a16:creationId xmlns:a16="http://schemas.microsoft.com/office/drawing/2014/main" id="{8D810994-EE4F-F651-C86E-A6F457BD6404}"/>
              </a:ext>
            </a:extLst>
          </p:cNvPr>
          <p:cNvSpPr txBox="1">
            <a:spLocks/>
          </p:cNvSpPr>
          <p:nvPr/>
        </p:nvSpPr>
        <p:spPr>
          <a:xfrm>
            <a:off x="0" y="6380246"/>
            <a:ext cx="5537200" cy="3916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Rate of change of the sin function</a:t>
            </a:r>
          </a:p>
        </p:txBody>
      </p:sp>
    </p:spTree>
    <p:extLst>
      <p:ext uri="{BB962C8B-B14F-4D97-AF65-F5344CB8AC3E}">
        <p14:creationId xmlns:p14="http://schemas.microsoft.com/office/powerpoint/2010/main" val="6814175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2"/>
          <p:cNvSpPr txBox="1"/>
          <p:nvPr/>
        </p:nvSpPr>
        <p:spPr>
          <a:xfrm>
            <a:off x="1519238" y="2276476"/>
            <a:ext cx="9144001" cy="923925"/>
          </a:xfrm>
          <a:prstGeom prst="rect">
            <a:avLst/>
          </a:prstGeom>
          <a:noFill/>
          <a:ln>
            <a:noFill/>
          </a:ln>
        </p:spPr>
        <p:txBody>
          <a:bodyPr spcFirstLastPara="1" wrap="square" lIns="91425" tIns="45700" rIns="91425" bIns="45700" anchor="t" anchorCtr="0">
            <a:noAutofit/>
          </a:bodyPr>
          <a:lstStyle/>
          <a:p>
            <a:pPr algn="ctr">
              <a:buClr>
                <a:srgbClr val="C00000"/>
              </a:buClr>
              <a:buSzPts val="5400"/>
            </a:pPr>
            <a:r>
              <a:rPr lang="en-US" sz="5400" b="1" u="sng">
                <a:solidFill>
                  <a:srgbClr val="C00000"/>
                </a:solidFill>
              </a:rPr>
              <a:t>education.ti.com</a:t>
            </a:r>
            <a:endParaRPr/>
          </a:p>
        </p:txBody>
      </p:sp>
      <p:sp>
        <p:nvSpPr>
          <p:cNvPr id="260" name="Google Shape;260;p32"/>
          <p:cNvSpPr txBox="1">
            <a:spLocks noGrp="1"/>
          </p:cNvSpPr>
          <p:nvPr>
            <p:ph type="title" idx="4294967295"/>
          </p:nvPr>
        </p:nvSpPr>
        <p:spPr>
          <a:xfrm>
            <a:off x="1631951" y="549275"/>
            <a:ext cx="8785225" cy="533400"/>
          </a:xfrm>
          <a:prstGeom prst="rect">
            <a:avLst/>
          </a:prstGeom>
          <a:noFill/>
          <a:ln>
            <a:noFill/>
          </a:ln>
        </p:spPr>
        <p:txBody>
          <a:bodyPr spcFirstLastPara="1" wrap="square" lIns="91425" tIns="45700" rIns="91425" bIns="45700" anchor="ctr" anchorCtr="0">
            <a:noAutofit/>
          </a:bodyPr>
          <a:lstStyle/>
          <a:p>
            <a:pPr algn="ctr"/>
            <a:r>
              <a:rPr lang="en-US" sz="3200" b="1"/>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40E1-224B-5F0B-A07D-5150A8DE9B16}"/>
              </a:ext>
            </a:extLst>
          </p:cNvPr>
          <p:cNvSpPr>
            <a:spLocks noGrp="1"/>
          </p:cNvSpPr>
          <p:nvPr>
            <p:ph type="title"/>
          </p:nvPr>
        </p:nvSpPr>
        <p:spPr>
          <a:xfrm>
            <a:off x="9766300" y="395886"/>
            <a:ext cx="3481456" cy="1143000"/>
          </a:xfrm>
        </p:spPr>
        <p:txBody>
          <a:bodyPr/>
          <a:lstStyle/>
          <a:p>
            <a:r>
              <a:rPr lang="en-US" sz="4000" dirty="0"/>
              <a:t>Math Practices</a:t>
            </a:r>
          </a:p>
        </p:txBody>
      </p:sp>
      <p:pic>
        <p:nvPicPr>
          <p:cNvPr id="8" name="Picture 7">
            <a:extLst>
              <a:ext uri="{FF2B5EF4-FFF2-40B4-BE49-F238E27FC236}">
                <a16:creationId xmlns:a16="http://schemas.microsoft.com/office/drawing/2014/main" id="{49D8DB20-4EE8-0D57-0B86-02AAF122E98B}"/>
              </a:ext>
            </a:extLst>
          </p:cNvPr>
          <p:cNvPicPr>
            <a:picLocks noChangeAspect="1"/>
          </p:cNvPicPr>
          <p:nvPr/>
        </p:nvPicPr>
        <p:blipFill>
          <a:blip r:embed="rId2"/>
          <a:stretch>
            <a:fillRect/>
          </a:stretch>
        </p:blipFill>
        <p:spPr>
          <a:xfrm>
            <a:off x="1" y="36443"/>
            <a:ext cx="9563099" cy="6387571"/>
          </a:xfrm>
          <a:prstGeom prst="rect">
            <a:avLst/>
          </a:prstGeom>
        </p:spPr>
      </p:pic>
    </p:spTree>
    <p:extLst>
      <p:ext uri="{BB962C8B-B14F-4D97-AF65-F5344CB8AC3E}">
        <p14:creationId xmlns:p14="http://schemas.microsoft.com/office/powerpoint/2010/main" val="421121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21D57-73D9-8FB0-188D-D5454F733BEA}"/>
              </a:ext>
            </a:extLst>
          </p:cNvPr>
          <p:cNvSpPr>
            <a:spLocks noGrp="1"/>
          </p:cNvSpPr>
          <p:nvPr>
            <p:ph type="title"/>
          </p:nvPr>
        </p:nvSpPr>
        <p:spPr>
          <a:xfrm>
            <a:off x="8009689" y="1167294"/>
            <a:ext cx="3272590" cy="3101011"/>
          </a:xfrm>
        </p:spPr>
        <p:txBody>
          <a:bodyPr>
            <a:normAutofit/>
          </a:bodyPr>
          <a:lstStyle/>
          <a:p>
            <a:r>
              <a:rPr lang="en-US" sz="4000" dirty="0"/>
              <a:t>Modeling in the CED</a:t>
            </a:r>
          </a:p>
        </p:txBody>
      </p:sp>
      <p:pic>
        <p:nvPicPr>
          <p:cNvPr id="3" name="Picture 2">
            <a:extLst>
              <a:ext uri="{FF2B5EF4-FFF2-40B4-BE49-F238E27FC236}">
                <a16:creationId xmlns:a16="http://schemas.microsoft.com/office/drawing/2014/main" id="{1B777DDC-7BB5-E31A-BE6D-2D00692EBEC2}"/>
              </a:ext>
            </a:extLst>
          </p:cNvPr>
          <p:cNvPicPr>
            <a:picLocks noChangeAspect="1"/>
          </p:cNvPicPr>
          <p:nvPr/>
        </p:nvPicPr>
        <p:blipFill>
          <a:blip r:embed="rId2"/>
          <a:stretch>
            <a:fillRect/>
          </a:stretch>
        </p:blipFill>
        <p:spPr>
          <a:xfrm>
            <a:off x="374650" y="228600"/>
            <a:ext cx="4305300" cy="2489200"/>
          </a:xfrm>
          <a:prstGeom prst="rect">
            <a:avLst/>
          </a:prstGeom>
        </p:spPr>
      </p:pic>
      <p:pic>
        <p:nvPicPr>
          <p:cNvPr id="5" name="Picture 4">
            <a:extLst>
              <a:ext uri="{FF2B5EF4-FFF2-40B4-BE49-F238E27FC236}">
                <a16:creationId xmlns:a16="http://schemas.microsoft.com/office/drawing/2014/main" id="{85A703B2-4C54-6F3F-A1F0-E33B14C0F188}"/>
              </a:ext>
            </a:extLst>
          </p:cNvPr>
          <p:cNvPicPr>
            <a:picLocks noChangeAspect="1"/>
          </p:cNvPicPr>
          <p:nvPr/>
        </p:nvPicPr>
        <p:blipFill>
          <a:blip r:embed="rId3"/>
          <a:stretch>
            <a:fillRect/>
          </a:stretch>
        </p:blipFill>
        <p:spPr>
          <a:xfrm>
            <a:off x="475080" y="5038724"/>
            <a:ext cx="4241800" cy="1130300"/>
          </a:xfrm>
          <a:prstGeom prst="rect">
            <a:avLst/>
          </a:prstGeom>
        </p:spPr>
      </p:pic>
      <p:pic>
        <p:nvPicPr>
          <p:cNvPr id="6" name="Picture 5">
            <a:extLst>
              <a:ext uri="{FF2B5EF4-FFF2-40B4-BE49-F238E27FC236}">
                <a16:creationId xmlns:a16="http://schemas.microsoft.com/office/drawing/2014/main" id="{DB1F42AA-B0D4-8D7D-C4A8-964F5C4F7501}"/>
              </a:ext>
            </a:extLst>
          </p:cNvPr>
          <p:cNvPicPr>
            <a:picLocks noChangeAspect="1"/>
          </p:cNvPicPr>
          <p:nvPr/>
        </p:nvPicPr>
        <p:blipFill>
          <a:blip r:embed="rId4"/>
          <a:stretch>
            <a:fillRect/>
          </a:stretch>
        </p:blipFill>
        <p:spPr>
          <a:xfrm>
            <a:off x="4697830" y="228600"/>
            <a:ext cx="4216400" cy="1092200"/>
          </a:xfrm>
          <a:prstGeom prst="rect">
            <a:avLst/>
          </a:prstGeom>
        </p:spPr>
      </p:pic>
      <p:pic>
        <p:nvPicPr>
          <p:cNvPr id="7" name="Picture 6">
            <a:extLst>
              <a:ext uri="{FF2B5EF4-FFF2-40B4-BE49-F238E27FC236}">
                <a16:creationId xmlns:a16="http://schemas.microsoft.com/office/drawing/2014/main" id="{93E7FA97-5D69-DDAE-A29C-ECF2F20A07AD}"/>
              </a:ext>
            </a:extLst>
          </p:cNvPr>
          <p:cNvPicPr>
            <a:picLocks noChangeAspect="1"/>
          </p:cNvPicPr>
          <p:nvPr/>
        </p:nvPicPr>
        <p:blipFill>
          <a:blip r:embed="rId5"/>
          <a:stretch>
            <a:fillRect/>
          </a:stretch>
        </p:blipFill>
        <p:spPr>
          <a:xfrm>
            <a:off x="419100" y="2938462"/>
            <a:ext cx="4216400" cy="1879600"/>
          </a:xfrm>
          <a:prstGeom prst="rect">
            <a:avLst/>
          </a:prstGeom>
        </p:spPr>
      </p:pic>
    </p:spTree>
    <p:extLst>
      <p:ext uri="{BB962C8B-B14F-4D97-AF65-F5344CB8AC3E}">
        <p14:creationId xmlns:p14="http://schemas.microsoft.com/office/powerpoint/2010/main" val="146322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D103E-DC55-FBC1-B73A-D9AFCFAF9977}"/>
              </a:ext>
            </a:extLst>
          </p:cNvPr>
          <p:cNvSpPr>
            <a:spLocks noGrp="1"/>
          </p:cNvSpPr>
          <p:nvPr>
            <p:ph type="title"/>
          </p:nvPr>
        </p:nvSpPr>
        <p:spPr/>
        <p:txBody>
          <a:bodyPr/>
          <a:lstStyle/>
          <a:p>
            <a:br>
              <a:rPr lang="en-US" dirty="0"/>
            </a:br>
            <a:br>
              <a:rPr lang="en-US" dirty="0"/>
            </a:br>
            <a:r>
              <a:rPr lang="en-US" dirty="0"/>
              <a:t>CED and what we will cover</a:t>
            </a:r>
            <a:br>
              <a:rPr lang="en-US" dirty="0"/>
            </a:br>
            <a:br>
              <a:rPr lang="en-US" dirty="0"/>
            </a:br>
            <a:endParaRPr lang="en-US" dirty="0"/>
          </a:p>
        </p:txBody>
      </p:sp>
      <p:sp>
        <p:nvSpPr>
          <p:cNvPr id="5" name="TextBox 4">
            <a:extLst>
              <a:ext uri="{FF2B5EF4-FFF2-40B4-BE49-F238E27FC236}">
                <a16:creationId xmlns:a16="http://schemas.microsoft.com/office/drawing/2014/main" id="{D16A4957-66DF-1095-A9A7-64317821C33A}"/>
              </a:ext>
            </a:extLst>
          </p:cNvPr>
          <p:cNvSpPr txBox="1"/>
          <p:nvPr/>
        </p:nvSpPr>
        <p:spPr>
          <a:xfrm>
            <a:off x="3048000" y="3275112"/>
            <a:ext cx="6096000" cy="307777"/>
          </a:xfrm>
          <a:prstGeom prst="rect">
            <a:avLst/>
          </a:prstGeom>
          <a:noFill/>
        </p:spPr>
        <p:txBody>
          <a:bodyPr wrap="square">
            <a:spAutoFit/>
          </a:bodyPr>
          <a:lstStyle/>
          <a:p>
            <a:endParaRPr lang="en-US" dirty="0"/>
          </a:p>
        </p:txBody>
      </p:sp>
      <p:pic>
        <p:nvPicPr>
          <p:cNvPr id="7" name="Picture 6">
            <a:extLst>
              <a:ext uri="{FF2B5EF4-FFF2-40B4-BE49-F238E27FC236}">
                <a16:creationId xmlns:a16="http://schemas.microsoft.com/office/drawing/2014/main" id="{9160B68F-DF19-331F-F342-C1ADAB32574A}"/>
              </a:ext>
            </a:extLst>
          </p:cNvPr>
          <p:cNvPicPr>
            <a:picLocks noChangeAspect="1"/>
          </p:cNvPicPr>
          <p:nvPr/>
        </p:nvPicPr>
        <p:blipFill>
          <a:blip r:embed="rId3"/>
          <a:stretch>
            <a:fillRect/>
          </a:stretch>
        </p:blipFill>
        <p:spPr>
          <a:xfrm>
            <a:off x="275009" y="1788496"/>
            <a:ext cx="3112329" cy="959280"/>
          </a:xfrm>
          <a:prstGeom prst="rect">
            <a:avLst/>
          </a:prstGeom>
        </p:spPr>
      </p:pic>
      <p:pic>
        <p:nvPicPr>
          <p:cNvPr id="8" name="Picture 7">
            <a:extLst>
              <a:ext uri="{FF2B5EF4-FFF2-40B4-BE49-F238E27FC236}">
                <a16:creationId xmlns:a16="http://schemas.microsoft.com/office/drawing/2014/main" id="{87DA3B66-120F-F8B0-73B7-E899E8A7A19A}"/>
              </a:ext>
            </a:extLst>
          </p:cNvPr>
          <p:cNvPicPr>
            <a:picLocks noChangeAspect="1"/>
          </p:cNvPicPr>
          <p:nvPr/>
        </p:nvPicPr>
        <p:blipFill>
          <a:blip r:embed="rId4"/>
          <a:stretch>
            <a:fillRect/>
          </a:stretch>
        </p:blipFill>
        <p:spPr>
          <a:xfrm>
            <a:off x="8590507" y="267468"/>
            <a:ext cx="2921708" cy="1557528"/>
          </a:xfrm>
          <a:prstGeom prst="rect">
            <a:avLst/>
          </a:prstGeom>
        </p:spPr>
      </p:pic>
      <p:pic>
        <p:nvPicPr>
          <p:cNvPr id="9" name="Picture 8">
            <a:extLst>
              <a:ext uri="{FF2B5EF4-FFF2-40B4-BE49-F238E27FC236}">
                <a16:creationId xmlns:a16="http://schemas.microsoft.com/office/drawing/2014/main" id="{C11BC0EC-70EC-9A81-6DC2-5B56CBB4E4F5}"/>
              </a:ext>
            </a:extLst>
          </p:cNvPr>
          <p:cNvPicPr>
            <a:picLocks noChangeAspect="1"/>
          </p:cNvPicPr>
          <p:nvPr/>
        </p:nvPicPr>
        <p:blipFill>
          <a:blip r:embed="rId5"/>
          <a:stretch>
            <a:fillRect/>
          </a:stretch>
        </p:blipFill>
        <p:spPr>
          <a:xfrm>
            <a:off x="275009" y="2603688"/>
            <a:ext cx="2807771" cy="1342847"/>
          </a:xfrm>
          <a:prstGeom prst="rect">
            <a:avLst/>
          </a:prstGeom>
        </p:spPr>
      </p:pic>
      <p:pic>
        <p:nvPicPr>
          <p:cNvPr id="10" name="Picture 9">
            <a:extLst>
              <a:ext uri="{FF2B5EF4-FFF2-40B4-BE49-F238E27FC236}">
                <a16:creationId xmlns:a16="http://schemas.microsoft.com/office/drawing/2014/main" id="{8022B8B7-52E4-07A7-5E3B-393E75C2CC76}"/>
              </a:ext>
            </a:extLst>
          </p:cNvPr>
          <p:cNvPicPr>
            <a:picLocks noChangeAspect="1"/>
          </p:cNvPicPr>
          <p:nvPr/>
        </p:nvPicPr>
        <p:blipFill>
          <a:blip r:embed="rId6"/>
          <a:stretch>
            <a:fillRect/>
          </a:stretch>
        </p:blipFill>
        <p:spPr>
          <a:xfrm>
            <a:off x="8888630" y="2956728"/>
            <a:ext cx="2802792" cy="1331905"/>
          </a:xfrm>
          <a:prstGeom prst="rect">
            <a:avLst/>
          </a:prstGeom>
        </p:spPr>
      </p:pic>
      <p:pic>
        <p:nvPicPr>
          <p:cNvPr id="11" name="Picture 10">
            <a:extLst>
              <a:ext uri="{FF2B5EF4-FFF2-40B4-BE49-F238E27FC236}">
                <a16:creationId xmlns:a16="http://schemas.microsoft.com/office/drawing/2014/main" id="{5F4B1BF0-1008-4FC1-B928-D4C0D0274C9B}"/>
              </a:ext>
            </a:extLst>
          </p:cNvPr>
          <p:cNvPicPr>
            <a:picLocks noChangeAspect="1"/>
          </p:cNvPicPr>
          <p:nvPr/>
        </p:nvPicPr>
        <p:blipFill>
          <a:blip r:embed="rId7"/>
          <a:stretch>
            <a:fillRect/>
          </a:stretch>
        </p:blipFill>
        <p:spPr>
          <a:xfrm>
            <a:off x="8721814" y="1641651"/>
            <a:ext cx="3073400" cy="1369793"/>
          </a:xfrm>
          <a:prstGeom prst="rect">
            <a:avLst/>
          </a:prstGeom>
        </p:spPr>
      </p:pic>
      <p:pic>
        <p:nvPicPr>
          <p:cNvPr id="12" name="Picture 11">
            <a:extLst>
              <a:ext uri="{FF2B5EF4-FFF2-40B4-BE49-F238E27FC236}">
                <a16:creationId xmlns:a16="http://schemas.microsoft.com/office/drawing/2014/main" id="{B5679899-1348-F43C-B9FD-B3901B9017DA}"/>
              </a:ext>
            </a:extLst>
          </p:cNvPr>
          <p:cNvPicPr>
            <a:picLocks noChangeAspect="1"/>
          </p:cNvPicPr>
          <p:nvPr/>
        </p:nvPicPr>
        <p:blipFill>
          <a:blip r:embed="rId8"/>
          <a:stretch>
            <a:fillRect/>
          </a:stretch>
        </p:blipFill>
        <p:spPr>
          <a:xfrm>
            <a:off x="200127" y="3650194"/>
            <a:ext cx="3199911" cy="1879816"/>
          </a:xfrm>
          <a:prstGeom prst="rect">
            <a:avLst/>
          </a:prstGeom>
        </p:spPr>
      </p:pic>
      <p:pic>
        <p:nvPicPr>
          <p:cNvPr id="13" name="Picture 12">
            <a:extLst>
              <a:ext uri="{FF2B5EF4-FFF2-40B4-BE49-F238E27FC236}">
                <a16:creationId xmlns:a16="http://schemas.microsoft.com/office/drawing/2014/main" id="{5906A0BE-C87B-A9FE-BA96-EEE594E4924A}"/>
              </a:ext>
            </a:extLst>
          </p:cNvPr>
          <p:cNvPicPr>
            <a:picLocks noChangeAspect="1"/>
          </p:cNvPicPr>
          <p:nvPr/>
        </p:nvPicPr>
        <p:blipFill>
          <a:blip r:embed="rId9"/>
          <a:stretch>
            <a:fillRect/>
          </a:stretch>
        </p:blipFill>
        <p:spPr>
          <a:xfrm>
            <a:off x="9035061" y="4195804"/>
            <a:ext cx="3010871" cy="1733532"/>
          </a:xfrm>
          <a:prstGeom prst="rect">
            <a:avLst/>
          </a:prstGeom>
        </p:spPr>
      </p:pic>
      <p:pic>
        <p:nvPicPr>
          <p:cNvPr id="14" name="Picture 13">
            <a:extLst>
              <a:ext uri="{FF2B5EF4-FFF2-40B4-BE49-F238E27FC236}">
                <a16:creationId xmlns:a16="http://schemas.microsoft.com/office/drawing/2014/main" id="{C5F0BDC7-7FA2-1DF8-015A-5E46119467E7}"/>
              </a:ext>
            </a:extLst>
          </p:cNvPr>
          <p:cNvPicPr>
            <a:picLocks noChangeAspect="1"/>
          </p:cNvPicPr>
          <p:nvPr/>
        </p:nvPicPr>
        <p:blipFill>
          <a:blip r:embed="rId10"/>
          <a:stretch>
            <a:fillRect/>
          </a:stretch>
        </p:blipFill>
        <p:spPr>
          <a:xfrm>
            <a:off x="3760494" y="3598180"/>
            <a:ext cx="4427049" cy="1432754"/>
          </a:xfrm>
          <a:prstGeom prst="rect">
            <a:avLst/>
          </a:prstGeom>
        </p:spPr>
      </p:pic>
      <p:pic>
        <p:nvPicPr>
          <p:cNvPr id="15" name="Picture 14">
            <a:extLst>
              <a:ext uri="{FF2B5EF4-FFF2-40B4-BE49-F238E27FC236}">
                <a16:creationId xmlns:a16="http://schemas.microsoft.com/office/drawing/2014/main" id="{03C61282-6749-2419-4605-C64FB1DC097F}"/>
              </a:ext>
            </a:extLst>
          </p:cNvPr>
          <p:cNvPicPr>
            <a:picLocks noChangeAspect="1"/>
          </p:cNvPicPr>
          <p:nvPr/>
        </p:nvPicPr>
        <p:blipFill>
          <a:blip r:embed="rId11"/>
          <a:stretch>
            <a:fillRect/>
          </a:stretch>
        </p:blipFill>
        <p:spPr>
          <a:xfrm>
            <a:off x="2937431" y="5038128"/>
            <a:ext cx="4262100" cy="1230002"/>
          </a:xfrm>
          <a:prstGeom prst="rect">
            <a:avLst/>
          </a:prstGeom>
        </p:spPr>
      </p:pic>
      <p:pic>
        <p:nvPicPr>
          <p:cNvPr id="16" name="Picture 15">
            <a:extLst>
              <a:ext uri="{FF2B5EF4-FFF2-40B4-BE49-F238E27FC236}">
                <a16:creationId xmlns:a16="http://schemas.microsoft.com/office/drawing/2014/main" id="{0CF34839-709B-336B-E40D-E05D81BD3F43}"/>
              </a:ext>
            </a:extLst>
          </p:cNvPr>
          <p:cNvPicPr>
            <a:picLocks noChangeAspect="1"/>
          </p:cNvPicPr>
          <p:nvPr/>
        </p:nvPicPr>
        <p:blipFill>
          <a:blip r:embed="rId12"/>
          <a:stretch>
            <a:fillRect/>
          </a:stretch>
        </p:blipFill>
        <p:spPr>
          <a:xfrm>
            <a:off x="3082780" y="1946366"/>
            <a:ext cx="3115022" cy="1763016"/>
          </a:xfrm>
          <a:prstGeom prst="rect">
            <a:avLst/>
          </a:prstGeom>
        </p:spPr>
      </p:pic>
      <p:pic>
        <p:nvPicPr>
          <p:cNvPr id="17" name="Picture 16">
            <a:extLst>
              <a:ext uri="{FF2B5EF4-FFF2-40B4-BE49-F238E27FC236}">
                <a16:creationId xmlns:a16="http://schemas.microsoft.com/office/drawing/2014/main" id="{06794163-2BF0-AB29-2BC3-AB421F8B20C1}"/>
              </a:ext>
            </a:extLst>
          </p:cNvPr>
          <p:cNvPicPr>
            <a:picLocks noChangeAspect="1"/>
          </p:cNvPicPr>
          <p:nvPr/>
        </p:nvPicPr>
        <p:blipFill>
          <a:blip r:embed="rId13"/>
          <a:stretch>
            <a:fillRect/>
          </a:stretch>
        </p:blipFill>
        <p:spPr>
          <a:xfrm>
            <a:off x="5405410" y="1075707"/>
            <a:ext cx="3158386" cy="1841500"/>
          </a:xfrm>
          <a:prstGeom prst="rect">
            <a:avLst/>
          </a:prstGeom>
        </p:spPr>
      </p:pic>
      <p:pic>
        <p:nvPicPr>
          <p:cNvPr id="18" name="Picture 17">
            <a:extLst>
              <a:ext uri="{FF2B5EF4-FFF2-40B4-BE49-F238E27FC236}">
                <a16:creationId xmlns:a16="http://schemas.microsoft.com/office/drawing/2014/main" id="{22259CF8-1B90-3FB3-04AC-288D6CC89968}"/>
              </a:ext>
            </a:extLst>
          </p:cNvPr>
          <p:cNvPicPr>
            <a:picLocks noChangeAspect="1"/>
          </p:cNvPicPr>
          <p:nvPr/>
        </p:nvPicPr>
        <p:blipFill>
          <a:blip r:embed="rId14"/>
          <a:stretch>
            <a:fillRect/>
          </a:stretch>
        </p:blipFill>
        <p:spPr>
          <a:xfrm>
            <a:off x="5686514" y="2571912"/>
            <a:ext cx="3035300" cy="1130300"/>
          </a:xfrm>
          <a:prstGeom prst="rect">
            <a:avLst/>
          </a:prstGeom>
        </p:spPr>
      </p:pic>
      <p:pic>
        <p:nvPicPr>
          <p:cNvPr id="19" name="Picture 18">
            <a:extLst>
              <a:ext uri="{FF2B5EF4-FFF2-40B4-BE49-F238E27FC236}">
                <a16:creationId xmlns:a16="http://schemas.microsoft.com/office/drawing/2014/main" id="{3D3FA28C-8FEE-37F6-D375-9C4C23C6EBB8}"/>
              </a:ext>
            </a:extLst>
          </p:cNvPr>
          <p:cNvPicPr>
            <a:picLocks noChangeAspect="1"/>
          </p:cNvPicPr>
          <p:nvPr/>
        </p:nvPicPr>
        <p:blipFill>
          <a:blip r:embed="rId15"/>
          <a:stretch>
            <a:fillRect/>
          </a:stretch>
        </p:blipFill>
        <p:spPr>
          <a:xfrm>
            <a:off x="130731" y="5062570"/>
            <a:ext cx="2806700" cy="1460500"/>
          </a:xfrm>
          <a:prstGeom prst="rect">
            <a:avLst/>
          </a:prstGeom>
        </p:spPr>
      </p:pic>
      <p:pic>
        <p:nvPicPr>
          <p:cNvPr id="20" name="Picture 19">
            <a:extLst>
              <a:ext uri="{FF2B5EF4-FFF2-40B4-BE49-F238E27FC236}">
                <a16:creationId xmlns:a16="http://schemas.microsoft.com/office/drawing/2014/main" id="{DF31886E-0E4D-DB82-9236-C923E32472BD}"/>
              </a:ext>
            </a:extLst>
          </p:cNvPr>
          <p:cNvPicPr>
            <a:picLocks noChangeAspect="1"/>
          </p:cNvPicPr>
          <p:nvPr/>
        </p:nvPicPr>
        <p:blipFill>
          <a:blip r:embed="rId16"/>
          <a:stretch>
            <a:fillRect/>
          </a:stretch>
        </p:blipFill>
        <p:spPr>
          <a:xfrm>
            <a:off x="5974019" y="4722399"/>
            <a:ext cx="3022600" cy="1828800"/>
          </a:xfrm>
          <a:prstGeom prst="rect">
            <a:avLst/>
          </a:prstGeom>
        </p:spPr>
      </p:pic>
      <p:pic>
        <p:nvPicPr>
          <p:cNvPr id="23" name="Picture 22">
            <a:extLst>
              <a:ext uri="{FF2B5EF4-FFF2-40B4-BE49-F238E27FC236}">
                <a16:creationId xmlns:a16="http://schemas.microsoft.com/office/drawing/2014/main" id="{1A89D306-C7FF-4609-9CA6-F280CC1E4C43}"/>
              </a:ext>
            </a:extLst>
          </p:cNvPr>
          <p:cNvPicPr>
            <a:picLocks noChangeAspect="1"/>
          </p:cNvPicPr>
          <p:nvPr/>
        </p:nvPicPr>
        <p:blipFill>
          <a:blip r:embed="rId17"/>
          <a:stretch>
            <a:fillRect/>
          </a:stretch>
        </p:blipFill>
        <p:spPr>
          <a:xfrm>
            <a:off x="1081628" y="1075347"/>
            <a:ext cx="4214760" cy="1053690"/>
          </a:xfrm>
          <a:prstGeom prst="rect">
            <a:avLst/>
          </a:prstGeom>
        </p:spPr>
      </p:pic>
    </p:spTree>
    <p:extLst>
      <p:ext uri="{BB962C8B-B14F-4D97-AF65-F5344CB8AC3E}">
        <p14:creationId xmlns:p14="http://schemas.microsoft.com/office/powerpoint/2010/main" val="375799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61398-206C-AA55-4F81-2F5B5D081B3F}"/>
              </a:ext>
            </a:extLst>
          </p:cNvPr>
          <p:cNvSpPr>
            <a:spLocks noGrp="1"/>
          </p:cNvSpPr>
          <p:nvPr>
            <p:ph type="title"/>
          </p:nvPr>
        </p:nvSpPr>
        <p:spPr/>
        <p:txBody>
          <a:bodyPr/>
          <a:lstStyle/>
          <a:p>
            <a:r>
              <a:rPr lang="en-US" dirty="0"/>
              <a:t>Modeling</a:t>
            </a:r>
          </a:p>
        </p:txBody>
      </p:sp>
      <p:sp>
        <p:nvSpPr>
          <p:cNvPr id="3" name="Content Placeholder 2">
            <a:extLst>
              <a:ext uri="{FF2B5EF4-FFF2-40B4-BE49-F238E27FC236}">
                <a16:creationId xmlns:a16="http://schemas.microsoft.com/office/drawing/2014/main" id="{1F489D26-9371-4C60-8693-45FB247F6D6F}"/>
              </a:ext>
            </a:extLst>
          </p:cNvPr>
          <p:cNvSpPr>
            <a:spLocks noGrp="1"/>
          </p:cNvSpPr>
          <p:nvPr>
            <p:ph idx="1"/>
          </p:nvPr>
        </p:nvSpPr>
        <p:spPr/>
        <p:txBody>
          <a:bodyPr/>
          <a:lstStyle/>
          <a:p>
            <a:r>
              <a:rPr lang="en-US" dirty="0"/>
              <a:t>Deterministic</a:t>
            </a:r>
          </a:p>
          <a:p>
            <a:r>
              <a:rPr lang="en-US" dirty="0"/>
              <a:t>Statistical</a:t>
            </a:r>
          </a:p>
          <a:p>
            <a:endParaRPr lang="en-US" dirty="0"/>
          </a:p>
        </p:txBody>
      </p:sp>
    </p:spTree>
    <p:extLst>
      <p:ext uri="{BB962C8B-B14F-4D97-AF65-F5344CB8AC3E}">
        <p14:creationId xmlns:p14="http://schemas.microsoft.com/office/powerpoint/2010/main" val="1247355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B1B73-0BAF-FA0F-9827-351D369E4973}"/>
              </a:ext>
            </a:extLst>
          </p:cNvPr>
          <p:cNvSpPr>
            <a:spLocks noGrp="1"/>
          </p:cNvSpPr>
          <p:nvPr>
            <p:ph type="title"/>
          </p:nvPr>
        </p:nvSpPr>
        <p:spPr>
          <a:xfrm>
            <a:off x="158416" y="24029"/>
            <a:ext cx="10972800" cy="1143000"/>
          </a:xfrm>
        </p:spPr>
        <p:txBody>
          <a:bodyPr/>
          <a:lstStyle/>
          <a:p>
            <a:r>
              <a:rPr lang="en-US" dirty="0"/>
              <a:t>Deterministic Modeling: Triangles</a:t>
            </a:r>
          </a:p>
        </p:txBody>
      </p:sp>
      <p:pic>
        <p:nvPicPr>
          <p:cNvPr id="6" name="Picture 5">
            <a:extLst>
              <a:ext uri="{FF2B5EF4-FFF2-40B4-BE49-F238E27FC236}">
                <a16:creationId xmlns:a16="http://schemas.microsoft.com/office/drawing/2014/main" id="{8AC0F4AE-DF47-157B-8D71-D1F1721CADE2}"/>
              </a:ext>
            </a:extLst>
          </p:cNvPr>
          <p:cNvPicPr>
            <a:picLocks noChangeAspect="1"/>
          </p:cNvPicPr>
          <p:nvPr/>
        </p:nvPicPr>
        <p:blipFill>
          <a:blip r:embed="rId2"/>
          <a:stretch>
            <a:fillRect/>
          </a:stretch>
        </p:blipFill>
        <p:spPr>
          <a:xfrm>
            <a:off x="672966" y="1109562"/>
            <a:ext cx="4445000" cy="3721100"/>
          </a:xfrm>
          <a:prstGeom prst="rect">
            <a:avLst/>
          </a:prstGeom>
        </p:spPr>
      </p:pic>
      <p:pic>
        <p:nvPicPr>
          <p:cNvPr id="10242" name="Picture 2" descr="Border">
            <a:extLst>
              <a:ext uri="{FF2B5EF4-FFF2-40B4-BE49-F238E27FC236}">
                <a16:creationId xmlns:a16="http://schemas.microsoft.com/office/drawing/2014/main" id="{386EC6C0-B93B-1407-EB15-3BA3033EEC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578" y="983227"/>
            <a:ext cx="3169101" cy="238054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4B8FB71-2EAE-E7F4-3BA4-5CB4271FD93B}"/>
              </a:ext>
            </a:extLst>
          </p:cNvPr>
          <p:cNvSpPr txBox="1"/>
          <p:nvPr/>
        </p:nvSpPr>
        <p:spPr>
          <a:xfrm>
            <a:off x="1036436" y="1721693"/>
            <a:ext cx="912429" cy="400110"/>
          </a:xfrm>
          <a:prstGeom prst="rect">
            <a:avLst/>
          </a:prstGeom>
          <a:noFill/>
        </p:spPr>
        <p:txBody>
          <a:bodyPr wrap="none" rtlCol="0">
            <a:spAutoFit/>
          </a:bodyPr>
          <a:lstStyle/>
          <a:p>
            <a:r>
              <a:rPr lang="en-US" sz="2000" dirty="0">
                <a:latin typeface="+mn-lt"/>
              </a:rPr>
              <a:t>Row 1</a:t>
            </a:r>
          </a:p>
        </p:txBody>
      </p:sp>
      <p:sp>
        <p:nvSpPr>
          <p:cNvPr id="11" name="TextBox 10">
            <a:extLst>
              <a:ext uri="{FF2B5EF4-FFF2-40B4-BE49-F238E27FC236}">
                <a16:creationId xmlns:a16="http://schemas.microsoft.com/office/drawing/2014/main" id="{F955D335-FAC3-9342-91DF-8FAD2F47375B}"/>
              </a:ext>
            </a:extLst>
          </p:cNvPr>
          <p:cNvSpPr txBox="1"/>
          <p:nvPr/>
        </p:nvSpPr>
        <p:spPr>
          <a:xfrm>
            <a:off x="685448" y="2322532"/>
            <a:ext cx="912429" cy="400110"/>
          </a:xfrm>
          <a:prstGeom prst="rect">
            <a:avLst/>
          </a:prstGeom>
          <a:noFill/>
        </p:spPr>
        <p:txBody>
          <a:bodyPr wrap="none" rtlCol="0">
            <a:spAutoFit/>
          </a:bodyPr>
          <a:lstStyle/>
          <a:p>
            <a:r>
              <a:rPr lang="en-US" sz="2000" dirty="0">
                <a:latin typeface="+mn-lt"/>
              </a:rPr>
              <a:t>Row 2</a:t>
            </a:r>
          </a:p>
        </p:txBody>
      </p:sp>
      <p:sp>
        <p:nvSpPr>
          <p:cNvPr id="12" name="TextBox 11">
            <a:extLst>
              <a:ext uri="{FF2B5EF4-FFF2-40B4-BE49-F238E27FC236}">
                <a16:creationId xmlns:a16="http://schemas.microsoft.com/office/drawing/2014/main" id="{74A6891C-BD2F-77AD-9526-7B134DAD143D}"/>
              </a:ext>
            </a:extLst>
          </p:cNvPr>
          <p:cNvSpPr txBox="1"/>
          <p:nvPr/>
        </p:nvSpPr>
        <p:spPr>
          <a:xfrm>
            <a:off x="580222" y="2970112"/>
            <a:ext cx="912429" cy="400110"/>
          </a:xfrm>
          <a:prstGeom prst="rect">
            <a:avLst/>
          </a:prstGeom>
          <a:noFill/>
        </p:spPr>
        <p:txBody>
          <a:bodyPr wrap="none" rtlCol="0">
            <a:spAutoFit/>
          </a:bodyPr>
          <a:lstStyle/>
          <a:p>
            <a:r>
              <a:rPr lang="en-US" sz="2000" dirty="0">
                <a:latin typeface="+mn-lt"/>
              </a:rPr>
              <a:t>Row 3</a:t>
            </a:r>
          </a:p>
        </p:txBody>
      </p:sp>
      <p:sp>
        <p:nvSpPr>
          <p:cNvPr id="13" name="TextBox 12">
            <a:extLst>
              <a:ext uri="{FF2B5EF4-FFF2-40B4-BE49-F238E27FC236}">
                <a16:creationId xmlns:a16="http://schemas.microsoft.com/office/drawing/2014/main" id="{B8CCEAA5-5512-1E4C-8D59-68936DB46E59}"/>
              </a:ext>
            </a:extLst>
          </p:cNvPr>
          <p:cNvSpPr txBox="1"/>
          <p:nvPr/>
        </p:nvSpPr>
        <p:spPr>
          <a:xfrm>
            <a:off x="327526" y="3559462"/>
            <a:ext cx="912429" cy="400110"/>
          </a:xfrm>
          <a:prstGeom prst="rect">
            <a:avLst/>
          </a:prstGeom>
          <a:noFill/>
        </p:spPr>
        <p:txBody>
          <a:bodyPr wrap="none" rtlCol="0">
            <a:spAutoFit/>
          </a:bodyPr>
          <a:lstStyle/>
          <a:p>
            <a:r>
              <a:rPr lang="en-US" sz="2000" dirty="0">
                <a:latin typeface="+mn-lt"/>
              </a:rPr>
              <a:t>Row 4</a:t>
            </a:r>
          </a:p>
        </p:txBody>
      </p:sp>
      <p:sp>
        <p:nvSpPr>
          <p:cNvPr id="14" name="TextBox 13">
            <a:extLst>
              <a:ext uri="{FF2B5EF4-FFF2-40B4-BE49-F238E27FC236}">
                <a16:creationId xmlns:a16="http://schemas.microsoft.com/office/drawing/2014/main" id="{BAE2C352-AA9E-8E60-900C-B71CB81E0E50}"/>
              </a:ext>
            </a:extLst>
          </p:cNvPr>
          <p:cNvSpPr txBox="1"/>
          <p:nvPr/>
        </p:nvSpPr>
        <p:spPr>
          <a:xfrm>
            <a:off x="158416" y="4207042"/>
            <a:ext cx="912429" cy="400110"/>
          </a:xfrm>
          <a:prstGeom prst="rect">
            <a:avLst/>
          </a:prstGeom>
          <a:noFill/>
        </p:spPr>
        <p:txBody>
          <a:bodyPr wrap="none" rtlCol="0">
            <a:spAutoFit/>
          </a:bodyPr>
          <a:lstStyle/>
          <a:p>
            <a:r>
              <a:rPr lang="en-US" sz="2000" dirty="0">
                <a:latin typeface="+mn-lt"/>
              </a:rPr>
              <a:t>Row 5</a:t>
            </a:r>
          </a:p>
        </p:txBody>
      </p:sp>
      <p:pic>
        <p:nvPicPr>
          <p:cNvPr id="10244" name="Picture 4" descr="Border">
            <a:extLst>
              <a:ext uri="{FF2B5EF4-FFF2-40B4-BE49-F238E27FC236}">
                <a16:creationId xmlns:a16="http://schemas.microsoft.com/office/drawing/2014/main" id="{97DB43BF-5EED-4A2C-18D9-E0C2B8B3EC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795" y="1998026"/>
            <a:ext cx="3120650" cy="234415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E24CA4C-BEAA-42C5-C24A-AA363EDF874F}"/>
              </a:ext>
            </a:extLst>
          </p:cNvPr>
          <p:cNvSpPr txBox="1"/>
          <p:nvPr/>
        </p:nvSpPr>
        <p:spPr>
          <a:xfrm>
            <a:off x="-6297" y="4607152"/>
            <a:ext cx="7031092" cy="830997"/>
          </a:xfrm>
          <a:prstGeom prst="rect">
            <a:avLst/>
          </a:prstGeom>
          <a:noFill/>
        </p:spPr>
        <p:txBody>
          <a:bodyPr wrap="none" rtlCol="0">
            <a:spAutoFit/>
          </a:bodyPr>
          <a:lstStyle/>
          <a:p>
            <a:r>
              <a:rPr lang="en-US" sz="2400" dirty="0"/>
              <a:t>Model the total number of triangles for a given row</a:t>
            </a:r>
          </a:p>
          <a:p>
            <a:r>
              <a:rPr lang="en-US" sz="2400" dirty="0"/>
              <a:t>(row, # triangles): (1,1); (2,4); (3,9); …</a:t>
            </a:r>
          </a:p>
        </p:txBody>
      </p:sp>
      <p:pic>
        <p:nvPicPr>
          <p:cNvPr id="10246" name="Picture 6" descr="Border">
            <a:extLst>
              <a:ext uri="{FF2B5EF4-FFF2-40B4-BE49-F238E27FC236}">
                <a16:creationId xmlns:a16="http://schemas.microsoft.com/office/drawing/2014/main" id="{F6EBAE32-2E11-6DD5-168C-5A5D1F76D9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5120" y="4001097"/>
            <a:ext cx="3120651" cy="234415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A1BB390-AEDC-5B9A-3377-137BC8F8B9D5}"/>
              </a:ext>
            </a:extLst>
          </p:cNvPr>
          <p:cNvSpPr txBox="1"/>
          <p:nvPr/>
        </p:nvSpPr>
        <p:spPr>
          <a:xfrm>
            <a:off x="9071350" y="2782315"/>
            <a:ext cx="3120650" cy="1200329"/>
          </a:xfrm>
          <a:prstGeom prst="rect">
            <a:avLst/>
          </a:prstGeom>
          <a:noFill/>
        </p:spPr>
        <p:txBody>
          <a:bodyPr wrap="square" rtlCol="0">
            <a:spAutoFit/>
          </a:bodyPr>
          <a:lstStyle/>
          <a:p>
            <a:r>
              <a:rPr lang="en-US" sz="2400" dirty="0"/>
              <a:t>(row, rate of change in total # triangles from row to row)</a:t>
            </a:r>
          </a:p>
        </p:txBody>
      </p:sp>
      <p:sp>
        <p:nvSpPr>
          <p:cNvPr id="18" name="TextBox 17">
            <a:extLst>
              <a:ext uri="{FF2B5EF4-FFF2-40B4-BE49-F238E27FC236}">
                <a16:creationId xmlns:a16="http://schemas.microsoft.com/office/drawing/2014/main" id="{E88DF71F-A049-213C-5607-454389AE31B7}"/>
              </a:ext>
            </a:extLst>
          </p:cNvPr>
          <p:cNvSpPr txBox="1"/>
          <p:nvPr/>
        </p:nvSpPr>
        <p:spPr>
          <a:xfrm>
            <a:off x="3509249" y="5657350"/>
            <a:ext cx="5870127" cy="830997"/>
          </a:xfrm>
          <a:prstGeom prst="rect">
            <a:avLst/>
          </a:prstGeom>
          <a:noFill/>
        </p:spPr>
        <p:txBody>
          <a:bodyPr wrap="square" rtlCol="0">
            <a:spAutoFit/>
          </a:bodyPr>
          <a:lstStyle/>
          <a:p>
            <a:r>
              <a:rPr lang="en-US" sz="2400" dirty="0"/>
              <a:t>(row, rate of change of rate of change in total # triangles from row to row)</a:t>
            </a:r>
          </a:p>
        </p:txBody>
      </p:sp>
      <p:sp>
        <p:nvSpPr>
          <p:cNvPr id="19" name="TextBox 18">
            <a:extLst>
              <a:ext uri="{FF2B5EF4-FFF2-40B4-BE49-F238E27FC236}">
                <a16:creationId xmlns:a16="http://schemas.microsoft.com/office/drawing/2014/main" id="{564208D4-A93E-8C5E-525E-FB9241589C4C}"/>
              </a:ext>
            </a:extLst>
          </p:cNvPr>
          <p:cNvSpPr txBox="1"/>
          <p:nvPr/>
        </p:nvSpPr>
        <p:spPr>
          <a:xfrm>
            <a:off x="4510514" y="3318799"/>
            <a:ext cx="2563522" cy="461665"/>
          </a:xfrm>
          <a:prstGeom prst="rect">
            <a:avLst/>
          </a:prstGeom>
          <a:noFill/>
        </p:spPr>
        <p:txBody>
          <a:bodyPr wrap="none" rtlCol="0">
            <a:spAutoFit/>
          </a:bodyPr>
          <a:lstStyle/>
          <a:p>
            <a:r>
              <a:rPr lang="en-US" sz="2400" dirty="0"/>
              <a:t>(row, # triangles)</a:t>
            </a: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D9EB0CC6-7BC6-7B9E-E95C-950922A9C72F}"/>
                  </a:ext>
                </a:extLst>
              </p:cNvPr>
              <p:cNvSpPr txBox="1"/>
              <p:nvPr/>
            </p:nvSpPr>
            <p:spPr>
              <a:xfrm>
                <a:off x="5418952" y="1564105"/>
                <a:ext cx="92737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𝑦</m:t>
                          </m:r>
                          <m:r>
                            <a:rPr lang="en-US" sz="1800" b="0" i="1" smtClean="0">
                              <a:latin typeface="Cambria Math" panose="02040503050406030204" pitchFamily="18" charset="0"/>
                            </a:rPr>
                            <m:t>=</m:t>
                          </m:r>
                          <m:r>
                            <a:rPr lang="en-US" sz="1800" b="0" i="1" smtClean="0">
                              <a:latin typeface="Cambria Math" panose="02040503050406030204" pitchFamily="18" charset="0"/>
                            </a:rPr>
                            <m:t>𝑥</m:t>
                          </m:r>
                        </m:e>
                        <m:sup>
                          <m:r>
                            <a:rPr lang="en-US" sz="1800" b="0" i="1" smtClean="0">
                              <a:latin typeface="Cambria Math" panose="02040503050406030204" pitchFamily="18" charset="0"/>
                            </a:rPr>
                            <m:t>2</m:t>
                          </m:r>
                        </m:sup>
                      </m:sSup>
                    </m:oMath>
                  </m:oMathPara>
                </a14:m>
                <a:endParaRPr lang="en-US" sz="1800" dirty="0"/>
              </a:p>
            </p:txBody>
          </p:sp>
        </mc:Choice>
        <mc:Fallback xmlns="">
          <p:sp>
            <p:nvSpPr>
              <p:cNvPr id="22" name="TextBox 21">
                <a:extLst>
                  <a:ext uri="{FF2B5EF4-FFF2-40B4-BE49-F238E27FC236}">
                    <a16:creationId xmlns:a16="http://schemas.microsoft.com/office/drawing/2014/main" id="{D9EB0CC6-7BC6-7B9E-E95C-950922A9C72F}"/>
                  </a:ext>
                </a:extLst>
              </p:cNvPr>
              <p:cNvSpPr txBox="1">
                <a:spLocks noRot="1" noChangeAspect="1" noMove="1" noResize="1" noEditPoints="1" noAdjustHandles="1" noChangeArrowheads="1" noChangeShapeType="1" noTextEdit="1"/>
              </p:cNvSpPr>
              <p:nvPr/>
            </p:nvSpPr>
            <p:spPr>
              <a:xfrm>
                <a:off x="5418952" y="1564105"/>
                <a:ext cx="927370" cy="369332"/>
              </a:xfrm>
              <a:prstGeom prst="rect">
                <a:avLst/>
              </a:prstGeom>
              <a:blipFill>
                <a:blip r:embed="rId6"/>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0A628B9D-FE9D-221F-C26F-A5AE3AFC361B}"/>
                  </a:ext>
                </a:extLst>
              </p:cNvPr>
              <p:cNvSpPr txBox="1"/>
              <p:nvPr/>
            </p:nvSpPr>
            <p:spPr>
              <a:xfrm>
                <a:off x="7701865" y="2522587"/>
                <a:ext cx="94263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𝑦</m:t>
                      </m:r>
                      <m:r>
                        <a:rPr lang="en-US" sz="1800" b="0" i="1" smtClean="0">
                          <a:latin typeface="Cambria Math" panose="02040503050406030204" pitchFamily="18" charset="0"/>
                        </a:rPr>
                        <m:t>=2</m:t>
                      </m:r>
                      <m:r>
                        <a:rPr lang="en-US" sz="1800" b="0" i="1" smtClean="0">
                          <a:latin typeface="Cambria Math" panose="02040503050406030204" pitchFamily="18" charset="0"/>
                        </a:rPr>
                        <m:t>𝑥</m:t>
                      </m:r>
                    </m:oMath>
                  </m:oMathPara>
                </a14:m>
                <a:endParaRPr lang="en-US" sz="1800" dirty="0"/>
              </a:p>
            </p:txBody>
          </p:sp>
        </mc:Choice>
        <mc:Fallback xmlns="">
          <p:sp>
            <p:nvSpPr>
              <p:cNvPr id="24" name="TextBox 23">
                <a:extLst>
                  <a:ext uri="{FF2B5EF4-FFF2-40B4-BE49-F238E27FC236}">
                    <a16:creationId xmlns:a16="http://schemas.microsoft.com/office/drawing/2014/main" id="{0A628B9D-FE9D-221F-C26F-A5AE3AFC361B}"/>
                  </a:ext>
                </a:extLst>
              </p:cNvPr>
              <p:cNvSpPr txBox="1">
                <a:spLocks noRot="1" noChangeAspect="1" noMove="1" noResize="1" noEditPoints="1" noAdjustHandles="1" noChangeArrowheads="1" noChangeShapeType="1" noTextEdit="1"/>
              </p:cNvSpPr>
              <p:nvPr/>
            </p:nvSpPr>
            <p:spPr>
              <a:xfrm>
                <a:off x="7701865" y="2522587"/>
                <a:ext cx="942630" cy="369332"/>
              </a:xfrm>
              <a:prstGeom prst="rect">
                <a:avLst/>
              </a:prstGeom>
              <a:blipFill>
                <a:blip r:embed="rId7"/>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2B053D60-DD4D-BC81-9047-58F4B5390B39}"/>
                  </a:ext>
                </a:extLst>
              </p:cNvPr>
              <p:cNvSpPr txBox="1"/>
              <p:nvPr/>
            </p:nvSpPr>
            <p:spPr>
              <a:xfrm>
                <a:off x="9744275" y="4743358"/>
                <a:ext cx="812209"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𝑦</m:t>
                      </m:r>
                      <m:r>
                        <a:rPr lang="en-US" sz="1800" b="0" i="1" smtClean="0">
                          <a:latin typeface="Cambria Math" panose="02040503050406030204" pitchFamily="18" charset="0"/>
                        </a:rPr>
                        <m:t>=2</m:t>
                      </m:r>
                    </m:oMath>
                  </m:oMathPara>
                </a14:m>
                <a:endParaRPr lang="en-US" sz="1800" dirty="0"/>
              </a:p>
            </p:txBody>
          </p:sp>
        </mc:Choice>
        <mc:Fallback xmlns="">
          <p:sp>
            <p:nvSpPr>
              <p:cNvPr id="25" name="TextBox 24">
                <a:extLst>
                  <a:ext uri="{FF2B5EF4-FFF2-40B4-BE49-F238E27FC236}">
                    <a16:creationId xmlns:a16="http://schemas.microsoft.com/office/drawing/2014/main" id="{2B053D60-DD4D-BC81-9047-58F4B5390B39}"/>
                  </a:ext>
                </a:extLst>
              </p:cNvPr>
              <p:cNvSpPr txBox="1">
                <a:spLocks noRot="1" noChangeAspect="1" noMove="1" noResize="1" noEditPoints="1" noAdjustHandles="1" noChangeArrowheads="1" noChangeShapeType="1" noTextEdit="1"/>
              </p:cNvSpPr>
              <p:nvPr/>
            </p:nvSpPr>
            <p:spPr>
              <a:xfrm>
                <a:off x="9744275" y="4743358"/>
                <a:ext cx="812209" cy="369332"/>
              </a:xfrm>
              <a:prstGeom prst="rect">
                <a:avLst/>
              </a:prstGeom>
              <a:blipFill>
                <a:blip r:embed="rId8"/>
                <a:stretch>
                  <a:fillRect b="-10000"/>
                </a:stretch>
              </a:blipFill>
            </p:spPr>
            <p:txBody>
              <a:bodyPr/>
              <a:lstStyle/>
              <a:p>
                <a:r>
                  <a:rPr lang="en-US">
                    <a:noFill/>
                  </a:rPr>
                  <a:t> </a:t>
                </a:r>
              </a:p>
            </p:txBody>
          </p:sp>
        </mc:Fallback>
      </mc:AlternateContent>
    </p:spTree>
    <p:extLst>
      <p:ext uri="{BB962C8B-B14F-4D97-AF65-F5344CB8AC3E}">
        <p14:creationId xmlns:p14="http://schemas.microsoft.com/office/powerpoint/2010/main" val="380291120"/>
      </p:ext>
    </p:extLst>
  </p:cSld>
  <p:clrMapOvr>
    <a:masterClrMapping/>
  </p:clrMapOvr>
</p:sld>
</file>

<file path=ppt/theme/theme1.xml><?xml version="1.0" encoding="utf-8"?>
<a:theme xmlns:a="http://schemas.openxmlformats.org/drawingml/2006/main" name="ET_new">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46861</TotalTime>
  <Words>3712</Words>
  <Application>Microsoft Macintosh PowerPoint</Application>
  <PresentationFormat>Widescreen</PresentationFormat>
  <Paragraphs>393</Paragraphs>
  <Slides>43</Slides>
  <Notes>20</Notes>
  <HiddenSlides>3</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vt:lpstr>
      <vt:lpstr>Calibri</vt:lpstr>
      <vt:lpstr>Cambria Math</vt:lpstr>
      <vt:lpstr>Merriweather Sans</vt:lpstr>
      <vt:lpstr>Times</vt:lpstr>
      <vt:lpstr>Times New Roman</vt:lpstr>
      <vt:lpstr>TimesNewRomanPS</vt:lpstr>
      <vt:lpstr>TimesNewRomanPSMT</vt:lpstr>
      <vt:lpstr>Wingdings</vt:lpstr>
      <vt:lpstr>ET_new</vt:lpstr>
      <vt:lpstr>PowerPoint Presentation</vt:lpstr>
      <vt:lpstr>Modeling in AP Precalculus with TI Technology</vt:lpstr>
      <vt:lpstr>Expected Outcomes</vt:lpstr>
      <vt:lpstr>Agenda</vt:lpstr>
      <vt:lpstr>Math Practices</vt:lpstr>
      <vt:lpstr>Modeling in the CED</vt:lpstr>
      <vt:lpstr>  CED and what we will cover  </vt:lpstr>
      <vt:lpstr>Modeling</vt:lpstr>
      <vt:lpstr>Deterministic Modeling: Triangles</vt:lpstr>
      <vt:lpstr>Statistical modeling: Used Cars (Hondas in zip 53130) Lock, 2022</vt:lpstr>
      <vt:lpstr>Radioactive Decay</vt:lpstr>
      <vt:lpstr>Radioactive Decay</vt:lpstr>
      <vt:lpstr>Determining a good fit</vt:lpstr>
      <vt:lpstr>Rate of change</vt:lpstr>
      <vt:lpstr>f(x)=〖3x〗^2-5x-2</vt:lpstr>
      <vt:lpstr>PowerPoint Presentation</vt:lpstr>
      <vt:lpstr>Match f with its rate of change</vt:lpstr>
      <vt:lpstr>Deciding on a model: Residuals</vt:lpstr>
      <vt:lpstr>Fitting a linear model</vt:lpstr>
      <vt:lpstr>PowerPoint Presentation</vt:lpstr>
      <vt:lpstr>PowerPoint Presentation</vt:lpstr>
      <vt:lpstr>PowerPoint Presentation</vt:lpstr>
      <vt:lpstr>PowerPoint Presentation</vt:lpstr>
      <vt:lpstr>Using context</vt:lpstr>
      <vt:lpstr>CO2 levels from Manua Loa Observatory</vt:lpstr>
      <vt:lpstr>Correlation</vt:lpstr>
      <vt:lpstr>Two Models are better than One</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Questions/Comments?</vt:lpstr>
      <vt:lpstr>References</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rebecca892</dc:creator>
  <cp:lastModifiedBy>anonymous</cp:lastModifiedBy>
  <cp:revision>188</cp:revision>
  <cp:lastPrinted>2019-10-01T10:42:04Z</cp:lastPrinted>
  <dcterms:modified xsi:type="dcterms:W3CDTF">2024-04-10T12:16:47Z</dcterms:modified>
</cp:coreProperties>
</file>