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76" r:id="rId1"/>
  </p:sldMasterIdLst>
  <p:notesMasterIdLst>
    <p:notesMasterId r:id="rId36"/>
  </p:notesMasterIdLst>
  <p:sldIdLst>
    <p:sldId id="260" r:id="rId2"/>
    <p:sldId id="315" r:id="rId3"/>
    <p:sldId id="326" r:id="rId4"/>
    <p:sldId id="327" r:id="rId5"/>
    <p:sldId id="318" r:id="rId6"/>
    <p:sldId id="328" r:id="rId7"/>
    <p:sldId id="316" r:id="rId8"/>
    <p:sldId id="431" r:id="rId9"/>
    <p:sldId id="320" r:id="rId10"/>
    <p:sldId id="433" r:id="rId11"/>
    <p:sldId id="432" r:id="rId12"/>
    <p:sldId id="446" r:id="rId13"/>
    <p:sldId id="321" r:id="rId14"/>
    <p:sldId id="447" r:id="rId15"/>
    <p:sldId id="448" r:id="rId16"/>
    <p:sldId id="449" r:id="rId17"/>
    <p:sldId id="323" r:id="rId18"/>
    <p:sldId id="459" r:id="rId19"/>
    <p:sldId id="458" r:id="rId20"/>
    <p:sldId id="450" r:id="rId21"/>
    <p:sldId id="451" r:id="rId22"/>
    <p:sldId id="452" r:id="rId23"/>
    <p:sldId id="454" r:id="rId24"/>
    <p:sldId id="453" r:id="rId25"/>
    <p:sldId id="455" r:id="rId26"/>
    <p:sldId id="322" r:id="rId27"/>
    <p:sldId id="460" r:id="rId28"/>
    <p:sldId id="324" r:id="rId29"/>
    <p:sldId id="461" r:id="rId30"/>
    <p:sldId id="441" r:id="rId31"/>
    <p:sldId id="462" r:id="rId32"/>
    <p:sldId id="443" r:id="rId33"/>
    <p:sldId id="463" r:id="rId34"/>
    <p:sldId id="464" r:id="rId3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60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Microsoft Office User" initials="Office [7]" lastIdx="1" clrIdx="6"/>
  <p:cmAuthor id="1" name="Microsoft Office User" initials="Office" lastIdx="1" clrIdx="0"/>
  <p:cmAuthor id="8" name="Microsoft Office User" initials="Office [8]" lastIdx="1" clrIdx="7"/>
  <p:cmAuthor id="2" name="Microsoft Office User" initials="Office [2]" lastIdx="1" clrIdx="1"/>
  <p:cmAuthor id="9" name="Microsoft Office User" initials="Office [9]" lastIdx="1" clrIdx="8"/>
  <p:cmAuthor id="3" name="Microsoft Office User" initials="Office [3]" lastIdx="1" clrIdx="2"/>
  <p:cmAuthor id="4" name="Microsoft Office User" initials="Office [4]" lastIdx="1" clrIdx="3"/>
  <p:cmAuthor id="5" name="Microsoft Office User" initials="Office [5]" lastIdx="1" clrIdx="4"/>
  <p:cmAuthor id="6" name="Microsoft Office User" initials="Office [6]" lastIdx="1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4D4D"/>
    <a:srgbClr val="ED1C24"/>
    <a:srgbClr val="007C8C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9D96CCB-13DF-4410-9F4A-E34D47AE4204}" v="1523" dt="2024-08-26T22:31:31.69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 autoAdjust="0"/>
    <p:restoredTop sz="66977"/>
  </p:normalViewPr>
  <p:slideViewPr>
    <p:cSldViewPr snapToGrid="0" snapToObjects="1">
      <p:cViewPr varScale="1">
        <p:scale>
          <a:sx n="125" d="100"/>
          <a:sy n="125" d="100"/>
        </p:scale>
        <p:origin x="1960" y="184"/>
      </p:cViewPr>
      <p:guideLst>
        <p:guide orient="horz" pos="2160"/>
        <p:guide pos="60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microsoft.com/office/2015/10/relationships/revisionInfo" Target="revisionInfo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haron Bruce" userId="3HK4LAuwLXMez434udDfHXXYznzthA0lJiwueA4Epy8=" providerId="None" clId="Web-{B9D96CCB-13DF-4410-9F4A-E34D47AE4204}"/>
    <pc:docChg chg="addSld delSld modSld">
      <pc:chgData name="Sharon Bruce" userId="3HK4LAuwLXMez434udDfHXXYznzthA0lJiwueA4Epy8=" providerId="None" clId="Web-{B9D96CCB-13DF-4410-9F4A-E34D47AE4204}" dt="2024-08-26T22:31:31.693" v="877" actId="1076"/>
      <pc:docMkLst>
        <pc:docMk/>
      </pc:docMkLst>
      <pc:sldChg chg="addSp delSp modSp">
        <pc:chgData name="Sharon Bruce" userId="3HK4LAuwLXMez434udDfHXXYznzthA0lJiwueA4Epy8=" providerId="None" clId="Web-{B9D96CCB-13DF-4410-9F4A-E34D47AE4204}" dt="2024-08-26T21:04:23.111" v="348" actId="20577"/>
        <pc:sldMkLst>
          <pc:docMk/>
          <pc:sldMk cId="750595765" sldId="322"/>
        </pc:sldMkLst>
        <pc:spChg chg="add mod">
          <ac:chgData name="Sharon Bruce" userId="3HK4LAuwLXMez434udDfHXXYznzthA0lJiwueA4Epy8=" providerId="None" clId="Web-{B9D96CCB-13DF-4410-9F4A-E34D47AE4204}" dt="2024-08-26T21:04:23.111" v="348" actId="20577"/>
          <ac:spMkLst>
            <pc:docMk/>
            <pc:sldMk cId="750595765" sldId="322"/>
            <ac:spMk id="3" creationId="{17B0C6DF-DF61-C59A-F701-DE48C0E23067}"/>
          </ac:spMkLst>
        </pc:spChg>
        <pc:picChg chg="del mod">
          <ac:chgData name="Sharon Bruce" userId="3HK4LAuwLXMez434udDfHXXYznzthA0lJiwueA4Epy8=" providerId="None" clId="Web-{B9D96CCB-13DF-4410-9F4A-E34D47AE4204}" dt="2024-08-26T20:57:20.196" v="326"/>
          <ac:picMkLst>
            <pc:docMk/>
            <pc:sldMk cId="750595765" sldId="322"/>
            <ac:picMk id="4" creationId="{0DE338B0-AAF6-7616-D2A0-03F9D6E12D17}"/>
          </ac:picMkLst>
        </pc:picChg>
        <pc:picChg chg="mod">
          <ac:chgData name="Sharon Bruce" userId="3HK4LAuwLXMez434udDfHXXYznzthA0lJiwueA4Epy8=" providerId="None" clId="Web-{B9D96CCB-13DF-4410-9F4A-E34D47AE4204}" dt="2024-08-26T21:04:02.033" v="339" actId="1076"/>
          <ac:picMkLst>
            <pc:docMk/>
            <pc:sldMk cId="750595765" sldId="322"/>
            <ac:picMk id="1026" creationId="{1F55C864-662A-CAEF-6261-E63B2DB84D3F}"/>
          </ac:picMkLst>
        </pc:picChg>
      </pc:sldChg>
      <pc:sldChg chg="addSp delSp modSp">
        <pc:chgData name="Sharon Bruce" userId="3HK4LAuwLXMez434udDfHXXYznzthA0lJiwueA4Epy8=" providerId="None" clId="Web-{B9D96CCB-13DF-4410-9F4A-E34D47AE4204}" dt="2024-08-26T21:25:34.936" v="409" actId="14100"/>
        <pc:sldMkLst>
          <pc:docMk/>
          <pc:sldMk cId="270675691" sldId="324"/>
        </pc:sldMkLst>
        <pc:spChg chg="add mod">
          <ac:chgData name="Sharon Bruce" userId="3HK4LAuwLXMez434udDfHXXYznzthA0lJiwueA4Epy8=" providerId="None" clId="Web-{B9D96CCB-13DF-4410-9F4A-E34D47AE4204}" dt="2024-08-26T21:25:17.232" v="407" actId="20577"/>
          <ac:spMkLst>
            <pc:docMk/>
            <pc:sldMk cId="270675691" sldId="324"/>
            <ac:spMk id="3" creationId="{064A485E-20A0-1314-D94A-4731DD0B38FB}"/>
          </ac:spMkLst>
        </pc:spChg>
        <pc:picChg chg="del mod">
          <ac:chgData name="Sharon Bruce" userId="3HK4LAuwLXMez434udDfHXXYznzthA0lJiwueA4Epy8=" providerId="None" clId="Web-{B9D96CCB-13DF-4410-9F4A-E34D47AE4204}" dt="2024-08-26T21:25:10.264" v="405"/>
          <ac:picMkLst>
            <pc:docMk/>
            <pc:sldMk cId="270675691" sldId="324"/>
            <ac:picMk id="4" creationId="{A2D6CA02-F9B4-92BF-AB41-FA4B1609D6AE}"/>
          </ac:picMkLst>
        </pc:picChg>
        <pc:picChg chg="add mod">
          <ac:chgData name="Sharon Bruce" userId="3HK4LAuwLXMez434udDfHXXYznzthA0lJiwueA4Epy8=" providerId="None" clId="Web-{B9D96CCB-13DF-4410-9F4A-E34D47AE4204}" dt="2024-08-26T21:25:24.201" v="408" actId="1076"/>
          <ac:picMkLst>
            <pc:docMk/>
            <pc:sldMk cId="270675691" sldId="324"/>
            <ac:picMk id="5" creationId="{7F42A090-7F41-EEAB-1BEF-8FE21EB04046}"/>
          </ac:picMkLst>
        </pc:picChg>
        <pc:picChg chg="add mod">
          <ac:chgData name="Sharon Bruce" userId="3HK4LAuwLXMez434udDfHXXYznzthA0lJiwueA4Epy8=" providerId="None" clId="Web-{B9D96CCB-13DF-4410-9F4A-E34D47AE4204}" dt="2024-08-26T21:25:34.936" v="409" actId="14100"/>
          <ac:picMkLst>
            <pc:docMk/>
            <pc:sldMk cId="270675691" sldId="324"/>
            <ac:picMk id="7" creationId="{BB46700B-3B57-9C88-E765-900A6F739453}"/>
          </ac:picMkLst>
        </pc:picChg>
      </pc:sldChg>
      <pc:sldChg chg="addSp modSp">
        <pc:chgData name="Sharon Bruce" userId="3HK4LAuwLXMez434udDfHXXYznzthA0lJiwueA4Epy8=" providerId="None" clId="Web-{B9D96CCB-13DF-4410-9F4A-E34D47AE4204}" dt="2024-08-26T22:16:56.502" v="839" actId="1076"/>
        <pc:sldMkLst>
          <pc:docMk/>
          <pc:sldMk cId="842061262" sldId="431"/>
        </pc:sldMkLst>
        <pc:picChg chg="add mod">
          <ac:chgData name="Sharon Bruce" userId="3HK4LAuwLXMez434udDfHXXYznzthA0lJiwueA4Epy8=" providerId="None" clId="Web-{B9D96CCB-13DF-4410-9F4A-E34D47AE4204}" dt="2024-08-26T22:14:57.625" v="832"/>
          <ac:picMkLst>
            <pc:docMk/>
            <pc:sldMk cId="842061262" sldId="431"/>
            <ac:picMk id="8" creationId="{91D6DA9A-D811-A2F1-C69F-C7DE0F1CEF2D}"/>
          </ac:picMkLst>
        </pc:picChg>
        <pc:picChg chg="add mod">
          <ac:chgData name="Sharon Bruce" userId="3HK4LAuwLXMez434udDfHXXYznzthA0lJiwueA4Epy8=" providerId="None" clId="Web-{B9D96CCB-13DF-4410-9F4A-E34D47AE4204}" dt="2024-08-26T22:15:50.829" v="835" actId="1076"/>
          <ac:picMkLst>
            <pc:docMk/>
            <pc:sldMk cId="842061262" sldId="431"/>
            <ac:picMk id="9" creationId="{BB768A5C-164C-13A1-95F3-9029AE70FF59}"/>
          </ac:picMkLst>
        </pc:picChg>
        <pc:picChg chg="add mod">
          <ac:chgData name="Sharon Bruce" userId="3HK4LAuwLXMez434udDfHXXYznzthA0lJiwueA4Epy8=" providerId="None" clId="Web-{B9D96CCB-13DF-4410-9F4A-E34D47AE4204}" dt="2024-08-26T22:16:56.502" v="839" actId="1076"/>
          <ac:picMkLst>
            <pc:docMk/>
            <pc:sldMk cId="842061262" sldId="431"/>
            <ac:picMk id="10" creationId="{5DF6D74C-8308-E7A5-DE98-9A2A32438F93}"/>
          </ac:picMkLst>
        </pc:picChg>
      </pc:sldChg>
      <pc:sldChg chg="addSp modSp">
        <pc:chgData name="Sharon Bruce" userId="3HK4LAuwLXMez434udDfHXXYznzthA0lJiwueA4Epy8=" providerId="None" clId="Web-{B9D96CCB-13DF-4410-9F4A-E34D47AE4204}" dt="2024-08-26T22:18:22.364" v="843" actId="1076"/>
        <pc:sldMkLst>
          <pc:docMk/>
          <pc:sldMk cId="1254340911" sldId="433"/>
        </pc:sldMkLst>
        <pc:picChg chg="add mod">
          <ac:chgData name="Sharon Bruce" userId="3HK4LAuwLXMez434udDfHXXYznzthA0lJiwueA4Epy8=" providerId="None" clId="Web-{B9D96CCB-13DF-4410-9F4A-E34D47AE4204}" dt="2024-08-26T22:17:50.035" v="841" actId="1076"/>
          <ac:picMkLst>
            <pc:docMk/>
            <pc:sldMk cId="1254340911" sldId="433"/>
            <ac:picMk id="4" creationId="{8F42ABEB-EE37-85BA-17CF-26E77BAC7633}"/>
          </ac:picMkLst>
        </pc:picChg>
        <pc:picChg chg="add mod">
          <ac:chgData name="Sharon Bruce" userId="3HK4LAuwLXMez434udDfHXXYznzthA0lJiwueA4Epy8=" providerId="None" clId="Web-{B9D96CCB-13DF-4410-9F4A-E34D47AE4204}" dt="2024-08-26T22:18:22.364" v="843" actId="1076"/>
          <ac:picMkLst>
            <pc:docMk/>
            <pc:sldMk cId="1254340911" sldId="433"/>
            <ac:picMk id="5" creationId="{4E8348BF-A8CB-3B29-135F-7BA14CD28DA5}"/>
          </ac:picMkLst>
        </pc:picChg>
      </pc:sldChg>
      <pc:sldChg chg="addSp delSp modSp del">
        <pc:chgData name="Sharon Bruce" userId="3HK4LAuwLXMez434udDfHXXYznzthA0lJiwueA4Epy8=" providerId="None" clId="Web-{B9D96CCB-13DF-4410-9F4A-E34D47AE4204}" dt="2024-08-26T21:06:20.286" v="357"/>
        <pc:sldMkLst>
          <pc:docMk/>
          <pc:sldMk cId="1472574674" sldId="440"/>
        </pc:sldMkLst>
        <pc:spChg chg="add del mod">
          <ac:chgData name="Sharon Bruce" userId="3HK4LAuwLXMez434udDfHXXYznzthA0lJiwueA4Epy8=" providerId="None" clId="Web-{B9D96CCB-13DF-4410-9F4A-E34D47AE4204}" dt="2024-08-26T21:03:52.736" v="338"/>
          <ac:spMkLst>
            <pc:docMk/>
            <pc:sldMk cId="1472574674" sldId="440"/>
            <ac:spMk id="4" creationId="{4B89F913-0FD9-8C47-1BF4-9884D4447303}"/>
          </ac:spMkLst>
        </pc:spChg>
        <pc:picChg chg="del">
          <ac:chgData name="Sharon Bruce" userId="3HK4LAuwLXMez434udDfHXXYznzthA0lJiwueA4Epy8=" providerId="None" clId="Web-{B9D96CCB-13DF-4410-9F4A-E34D47AE4204}" dt="2024-08-26T21:03:26.970" v="335"/>
          <ac:picMkLst>
            <pc:docMk/>
            <pc:sldMk cId="1472574674" sldId="440"/>
            <ac:picMk id="3" creationId="{E9DF6847-6D02-9B4D-DE21-B2B623A0C796}"/>
          </ac:picMkLst>
        </pc:picChg>
      </pc:sldChg>
      <pc:sldChg chg="addSp delSp modSp">
        <pc:chgData name="Sharon Bruce" userId="3HK4LAuwLXMez434udDfHXXYznzthA0lJiwueA4Epy8=" providerId="None" clId="Web-{B9D96CCB-13DF-4410-9F4A-E34D47AE4204}" dt="2024-08-26T22:11:28.574" v="824" actId="20577"/>
        <pc:sldMkLst>
          <pc:docMk/>
          <pc:sldMk cId="3765066930" sldId="441"/>
        </pc:sldMkLst>
        <pc:spChg chg="add mod">
          <ac:chgData name="Sharon Bruce" userId="3HK4LAuwLXMez434udDfHXXYznzthA0lJiwueA4Epy8=" providerId="None" clId="Web-{B9D96CCB-13DF-4410-9F4A-E34D47AE4204}" dt="2024-08-26T22:11:28.574" v="824" actId="20577"/>
          <ac:spMkLst>
            <pc:docMk/>
            <pc:sldMk cId="3765066930" sldId="441"/>
            <ac:spMk id="4" creationId="{BF7993C4-AAE4-D772-058A-148854D8A675}"/>
          </ac:spMkLst>
        </pc:spChg>
        <pc:picChg chg="del">
          <ac:chgData name="Sharon Bruce" userId="3HK4LAuwLXMez434udDfHXXYznzthA0lJiwueA4Epy8=" providerId="None" clId="Web-{B9D96CCB-13DF-4410-9F4A-E34D47AE4204}" dt="2024-08-26T21:47:05.870" v="608"/>
          <ac:picMkLst>
            <pc:docMk/>
            <pc:sldMk cId="3765066930" sldId="441"/>
            <ac:picMk id="7" creationId="{33D70435-5E91-4F93-05F0-739065BA16E7}"/>
          </ac:picMkLst>
        </pc:picChg>
      </pc:sldChg>
      <pc:sldChg chg="del">
        <pc:chgData name="Sharon Bruce" userId="3HK4LAuwLXMez434udDfHXXYznzthA0lJiwueA4Epy8=" providerId="None" clId="Web-{B9D96CCB-13DF-4410-9F4A-E34D47AE4204}" dt="2024-08-26T21:28:51.643" v="413"/>
        <pc:sldMkLst>
          <pc:docMk/>
          <pc:sldMk cId="2806430951" sldId="442"/>
        </pc:sldMkLst>
      </pc:sldChg>
      <pc:sldChg chg="addSp delSp modSp">
        <pc:chgData name="Sharon Bruce" userId="3HK4LAuwLXMez434udDfHXXYznzthA0lJiwueA4Epy8=" providerId="None" clId="Web-{B9D96CCB-13DF-4410-9F4A-E34D47AE4204}" dt="2024-08-26T22:11:09.057" v="821"/>
        <pc:sldMkLst>
          <pc:docMk/>
          <pc:sldMk cId="3385755559" sldId="443"/>
        </pc:sldMkLst>
        <pc:spChg chg="add mod">
          <ac:chgData name="Sharon Bruce" userId="3HK4LAuwLXMez434udDfHXXYznzthA0lJiwueA4Epy8=" providerId="None" clId="Web-{B9D96CCB-13DF-4410-9F4A-E34D47AE4204}" dt="2024-08-26T22:10:59.651" v="819" actId="1076"/>
          <ac:spMkLst>
            <pc:docMk/>
            <pc:sldMk cId="3385755559" sldId="443"/>
            <ac:spMk id="4" creationId="{96CD68D6-9A65-48FD-32F4-AD41681044DD}"/>
          </ac:spMkLst>
        </pc:spChg>
        <pc:picChg chg="add mod">
          <ac:chgData name="Sharon Bruce" userId="3HK4LAuwLXMez434udDfHXXYznzthA0lJiwueA4Epy8=" providerId="None" clId="Web-{B9D96CCB-13DF-4410-9F4A-E34D47AE4204}" dt="2024-08-26T22:11:06.151" v="820" actId="1076"/>
          <ac:picMkLst>
            <pc:docMk/>
            <pc:sldMk cId="3385755559" sldId="443"/>
            <ac:picMk id="5" creationId="{BD57F25E-2DEF-1E35-CC61-717686FED82D}"/>
          </ac:picMkLst>
        </pc:picChg>
        <pc:picChg chg="add mod modCrop">
          <ac:chgData name="Sharon Bruce" userId="3HK4LAuwLXMez434udDfHXXYznzthA0lJiwueA4Epy8=" providerId="None" clId="Web-{B9D96CCB-13DF-4410-9F4A-E34D47AE4204}" dt="2024-08-26T22:10:53.776" v="818" actId="1076"/>
          <ac:picMkLst>
            <pc:docMk/>
            <pc:sldMk cId="3385755559" sldId="443"/>
            <ac:picMk id="7" creationId="{41E0E22B-3EB9-B9DF-8B84-57EE0F4A871F}"/>
          </ac:picMkLst>
        </pc:picChg>
        <pc:picChg chg="del mod">
          <ac:chgData name="Sharon Bruce" userId="3HK4LAuwLXMez434udDfHXXYznzthA0lJiwueA4Epy8=" providerId="None" clId="Web-{B9D96CCB-13DF-4410-9F4A-E34D47AE4204}" dt="2024-08-26T22:11:09.057" v="821"/>
          <ac:picMkLst>
            <pc:docMk/>
            <pc:sldMk cId="3385755559" sldId="443"/>
            <ac:picMk id="11" creationId="{8B71A421-9E16-5C7A-4A25-091BE7EDE5B5}"/>
          </ac:picMkLst>
        </pc:picChg>
      </pc:sldChg>
      <pc:sldChg chg="del">
        <pc:chgData name="Sharon Bruce" userId="3HK4LAuwLXMez434udDfHXXYznzthA0lJiwueA4Epy8=" providerId="None" clId="Web-{B9D96CCB-13DF-4410-9F4A-E34D47AE4204}" dt="2024-08-26T21:55:12.568" v="642"/>
        <pc:sldMkLst>
          <pc:docMk/>
          <pc:sldMk cId="1328074396" sldId="444"/>
        </pc:sldMkLst>
      </pc:sldChg>
      <pc:sldChg chg="del">
        <pc:chgData name="Sharon Bruce" userId="3HK4LAuwLXMez434udDfHXXYznzthA0lJiwueA4Epy8=" providerId="None" clId="Web-{B9D96CCB-13DF-4410-9F4A-E34D47AE4204}" dt="2024-08-26T22:13:28.045" v="831"/>
        <pc:sldMkLst>
          <pc:docMk/>
          <pc:sldMk cId="4016352603" sldId="445"/>
        </pc:sldMkLst>
      </pc:sldChg>
      <pc:sldChg chg="addSp modSp">
        <pc:chgData name="Sharon Bruce" userId="3HK4LAuwLXMez434udDfHXXYznzthA0lJiwueA4Epy8=" providerId="None" clId="Web-{B9D96CCB-13DF-4410-9F4A-E34D47AE4204}" dt="2024-08-26T22:21:16.149" v="850" actId="1076"/>
        <pc:sldMkLst>
          <pc:docMk/>
          <pc:sldMk cId="3222815905" sldId="447"/>
        </pc:sldMkLst>
        <pc:picChg chg="add mod">
          <ac:chgData name="Sharon Bruce" userId="3HK4LAuwLXMez434udDfHXXYznzthA0lJiwueA4Epy8=" providerId="None" clId="Web-{B9D96CCB-13DF-4410-9F4A-E34D47AE4204}" dt="2024-08-26T22:19:52.194" v="846" actId="1076"/>
          <ac:picMkLst>
            <pc:docMk/>
            <pc:sldMk cId="3222815905" sldId="447"/>
            <ac:picMk id="7" creationId="{61847B4B-E34C-DD41-1D29-ACE5ACE774AA}"/>
          </ac:picMkLst>
        </pc:picChg>
        <pc:picChg chg="add mod">
          <ac:chgData name="Sharon Bruce" userId="3HK4LAuwLXMez434udDfHXXYznzthA0lJiwueA4Epy8=" providerId="None" clId="Web-{B9D96CCB-13DF-4410-9F4A-E34D47AE4204}" dt="2024-08-26T22:21:16.149" v="850" actId="1076"/>
          <ac:picMkLst>
            <pc:docMk/>
            <pc:sldMk cId="3222815905" sldId="447"/>
            <ac:picMk id="8" creationId="{C41466D4-5811-C0DB-8954-7601FFE11EB3}"/>
          </ac:picMkLst>
        </pc:picChg>
      </pc:sldChg>
      <pc:sldChg chg="addSp modSp">
        <pc:chgData name="Sharon Bruce" userId="3HK4LAuwLXMez434udDfHXXYznzthA0lJiwueA4Epy8=" providerId="None" clId="Web-{B9D96CCB-13DF-4410-9F4A-E34D47AE4204}" dt="2024-08-26T22:25:34.248" v="869" actId="14100"/>
        <pc:sldMkLst>
          <pc:docMk/>
          <pc:sldMk cId="3724188078" sldId="451"/>
        </pc:sldMkLst>
        <pc:picChg chg="mod modCrop">
          <ac:chgData name="Sharon Bruce" userId="3HK4LAuwLXMez434udDfHXXYznzthA0lJiwueA4Epy8=" providerId="None" clId="Web-{B9D96CCB-13DF-4410-9F4A-E34D47AE4204}" dt="2024-08-26T22:24:01.152" v="859" actId="1076"/>
          <ac:picMkLst>
            <pc:docMk/>
            <pc:sldMk cId="3724188078" sldId="451"/>
            <ac:picMk id="3" creationId="{DBA8A93B-88AE-3541-A4F5-76DB6B7B63CC}"/>
          </ac:picMkLst>
        </pc:picChg>
        <pc:picChg chg="add mod modCrop">
          <ac:chgData name="Sharon Bruce" userId="3HK4LAuwLXMez434udDfHXXYznzthA0lJiwueA4Epy8=" providerId="None" clId="Web-{B9D96CCB-13DF-4410-9F4A-E34D47AE4204}" dt="2024-08-26T22:24:13.075" v="861" actId="14100"/>
          <ac:picMkLst>
            <pc:docMk/>
            <pc:sldMk cId="3724188078" sldId="451"/>
            <ac:picMk id="7" creationId="{0DB7EF54-3D37-268C-259A-89CAD2DD8009}"/>
          </ac:picMkLst>
        </pc:picChg>
        <pc:picChg chg="add mod modCrop">
          <ac:chgData name="Sharon Bruce" userId="3HK4LAuwLXMez434udDfHXXYznzthA0lJiwueA4Epy8=" providerId="None" clId="Web-{B9D96CCB-13DF-4410-9F4A-E34D47AE4204}" dt="2024-08-26T22:25:34.248" v="869" actId="14100"/>
          <ac:picMkLst>
            <pc:docMk/>
            <pc:sldMk cId="3724188078" sldId="451"/>
            <ac:picMk id="8" creationId="{F98CF8AA-926B-14AB-E230-B2D4C22BE94E}"/>
          </ac:picMkLst>
        </pc:picChg>
      </pc:sldChg>
      <pc:sldChg chg="addSp delSp modSp add replId">
        <pc:chgData name="Sharon Bruce" userId="3HK4LAuwLXMez434udDfHXXYznzthA0lJiwueA4Epy8=" providerId="None" clId="Web-{B9D96CCB-13DF-4410-9F4A-E34D47AE4204}" dt="2024-08-26T21:07:37.616" v="361" actId="1076"/>
        <pc:sldMkLst>
          <pc:docMk/>
          <pc:sldMk cId="254302499" sldId="460"/>
        </pc:sldMkLst>
        <pc:spChg chg="mod">
          <ac:chgData name="Sharon Bruce" userId="3HK4LAuwLXMez434udDfHXXYznzthA0lJiwueA4Epy8=" providerId="None" clId="Web-{B9D96CCB-13DF-4410-9F4A-E34D47AE4204}" dt="2024-08-26T21:07:32.506" v="360" actId="1076"/>
          <ac:spMkLst>
            <pc:docMk/>
            <pc:sldMk cId="254302499" sldId="460"/>
            <ac:spMk id="3" creationId="{17B0C6DF-DF61-C59A-F701-DE48C0E23067}"/>
          </ac:spMkLst>
        </pc:spChg>
        <pc:spChg chg="mod">
          <ac:chgData name="Sharon Bruce" userId="3HK4LAuwLXMez434udDfHXXYznzthA0lJiwueA4Epy8=" providerId="None" clId="Web-{B9D96CCB-13DF-4410-9F4A-E34D47AE4204}" dt="2024-08-26T21:07:25.256" v="359" actId="1076"/>
          <ac:spMkLst>
            <pc:docMk/>
            <pc:sldMk cId="254302499" sldId="460"/>
            <ac:spMk id="6" creationId="{E6D80515-76A7-C127-416C-910962185F73}"/>
          </ac:spMkLst>
        </pc:spChg>
        <pc:picChg chg="add">
          <ac:chgData name="Sharon Bruce" userId="3HK4LAuwLXMez434udDfHXXYznzthA0lJiwueA4Epy8=" providerId="None" clId="Web-{B9D96CCB-13DF-4410-9F4A-E34D47AE4204}" dt="2024-08-26T21:04:39.174" v="351"/>
          <ac:picMkLst>
            <pc:docMk/>
            <pc:sldMk cId="254302499" sldId="460"/>
            <ac:picMk id="5" creationId="{720176D5-E735-7816-35C3-F03D1CCD33FF}"/>
          </ac:picMkLst>
        </pc:picChg>
        <pc:picChg chg="add mod">
          <ac:chgData name="Sharon Bruce" userId="3HK4LAuwLXMez434udDfHXXYznzthA0lJiwueA4Epy8=" providerId="None" clId="Web-{B9D96CCB-13DF-4410-9F4A-E34D47AE4204}" dt="2024-08-26T21:07:37.616" v="361" actId="1076"/>
          <ac:picMkLst>
            <pc:docMk/>
            <pc:sldMk cId="254302499" sldId="460"/>
            <ac:picMk id="7" creationId="{9F389002-3DE7-1103-A680-DB91F596D084}"/>
          </ac:picMkLst>
        </pc:picChg>
        <pc:picChg chg="del">
          <ac:chgData name="Sharon Bruce" userId="3HK4LAuwLXMez434udDfHXXYznzthA0lJiwueA4Epy8=" providerId="None" clId="Web-{B9D96CCB-13DF-4410-9F4A-E34D47AE4204}" dt="2024-08-26T21:04:29.112" v="350"/>
          <ac:picMkLst>
            <pc:docMk/>
            <pc:sldMk cId="254302499" sldId="460"/>
            <ac:picMk id="1026" creationId="{1F55C864-662A-CAEF-6261-E63B2DB84D3F}"/>
          </ac:picMkLst>
        </pc:picChg>
      </pc:sldChg>
      <pc:sldChg chg="addSp delSp modSp add replId">
        <pc:chgData name="Sharon Bruce" userId="3HK4LAuwLXMez434udDfHXXYznzthA0lJiwueA4Epy8=" providerId="None" clId="Web-{B9D96CCB-13DF-4410-9F4A-E34D47AE4204}" dt="2024-08-26T21:54:45.974" v="641" actId="1076"/>
        <pc:sldMkLst>
          <pc:docMk/>
          <pc:sldMk cId="3647961451" sldId="461"/>
        </pc:sldMkLst>
        <pc:spChg chg="add mod">
          <ac:chgData name="Sharon Bruce" userId="3HK4LAuwLXMez434udDfHXXYznzthA0lJiwueA4Epy8=" providerId="None" clId="Web-{B9D96CCB-13DF-4410-9F4A-E34D47AE4204}" dt="2024-08-26T21:54:45.974" v="641" actId="1076"/>
          <ac:spMkLst>
            <pc:docMk/>
            <pc:sldMk cId="3647961451" sldId="461"/>
            <ac:spMk id="13" creationId="{C081F200-53CA-2D25-7C82-627B57A16C56}"/>
          </ac:spMkLst>
        </pc:spChg>
        <pc:picChg chg="add">
          <ac:chgData name="Sharon Bruce" userId="3HK4LAuwLXMez434udDfHXXYznzthA0lJiwueA4Epy8=" providerId="None" clId="Web-{B9D96CCB-13DF-4410-9F4A-E34D47AE4204}" dt="2024-08-26T21:26:13.202" v="412"/>
          <ac:picMkLst>
            <pc:docMk/>
            <pc:sldMk cId="3647961451" sldId="461"/>
            <ac:picMk id="8" creationId="{D2B1E0FD-3DB7-2BAC-CED3-4D4DF250ED01}"/>
          </ac:picMkLst>
        </pc:picChg>
        <pc:picChg chg="add del mod">
          <ac:chgData name="Sharon Bruce" userId="3HK4LAuwLXMez434udDfHXXYznzthA0lJiwueA4Epy8=" providerId="None" clId="Web-{B9D96CCB-13DF-4410-9F4A-E34D47AE4204}" dt="2024-08-26T21:29:53.895" v="417"/>
          <ac:picMkLst>
            <pc:docMk/>
            <pc:sldMk cId="3647961451" sldId="461"/>
            <ac:picMk id="9" creationId="{7B6AFDED-1A42-58A2-3912-A8D62FB373B4}"/>
          </ac:picMkLst>
        </pc:picChg>
        <pc:picChg chg="add mod">
          <ac:chgData name="Sharon Bruce" userId="3HK4LAuwLXMez434udDfHXXYznzthA0lJiwueA4Epy8=" providerId="None" clId="Web-{B9D96CCB-13DF-4410-9F4A-E34D47AE4204}" dt="2024-08-26T21:53:47.019" v="637" actId="1076"/>
          <ac:picMkLst>
            <pc:docMk/>
            <pc:sldMk cId="3647961451" sldId="461"/>
            <ac:picMk id="10" creationId="{A1F8CAC0-EA19-A856-4EC5-99199733CADA}"/>
          </ac:picMkLst>
        </pc:picChg>
        <pc:picChg chg="add mod modCrop">
          <ac:chgData name="Sharon Bruce" userId="3HK4LAuwLXMez434udDfHXXYznzthA0lJiwueA4Epy8=" providerId="None" clId="Web-{B9D96CCB-13DF-4410-9F4A-E34D47AE4204}" dt="2024-08-26T21:53:43.316" v="636" actId="14100"/>
          <ac:picMkLst>
            <pc:docMk/>
            <pc:sldMk cId="3647961451" sldId="461"/>
            <ac:picMk id="11" creationId="{98824704-7CFA-0C10-45C8-1059EEAECF6C}"/>
          </ac:picMkLst>
        </pc:picChg>
        <pc:picChg chg="add mod">
          <ac:chgData name="Sharon Bruce" userId="3HK4LAuwLXMez434udDfHXXYznzthA0lJiwueA4Epy8=" providerId="None" clId="Web-{B9D96CCB-13DF-4410-9F4A-E34D47AE4204}" dt="2024-08-26T21:54:28.052" v="639" actId="1076"/>
          <ac:picMkLst>
            <pc:docMk/>
            <pc:sldMk cId="3647961451" sldId="461"/>
            <ac:picMk id="12" creationId="{FF98B3CF-4BC4-94EF-61AE-3D93A24E951C}"/>
          </ac:picMkLst>
        </pc:picChg>
        <pc:picChg chg="del">
          <ac:chgData name="Sharon Bruce" userId="3HK4LAuwLXMez434udDfHXXYznzthA0lJiwueA4Epy8=" providerId="None" clId="Web-{B9D96CCB-13DF-4410-9F4A-E34D47AE4204}" dt="2024-08-26T21:26:02.155" v="411"/>
          <ac:picMkLst>
            <pc:docMk/>
            <pc:sldMk cId="3647961451" sldId="461"/>
            <ac:picMk id="1026" creationId="{93B92896-1D30-4C9C-1A51-452FC3DA5F4A}"/>
          </ac:picMkLst>
        </pc:picChg>
      </pc:sldChg>
      <pc:sldChg chg="addSp delSp modSp add replId">
        <pc:chgData name="Sharon Bruce" userId="3HK4LAuwLXMez434udDfHXXYznzthA0lJiwueA4Epy8=" providerId="None" clId="Web-{B9D96CCB-13DF-4410-9F4A-E34D47AE4204}" dt="2024-08-26T22:11:49.199" v="827" actId="20577"/>
        <pc:sldMkLst>
          <pc:docMk/>
          <pc:sldMk cId="3313845686" sldId="462"/>
        </pc:sldMkLst>
        <pc:spChg chg="mod">
          <ac:chgData name="Sharon Bruce" userId="3HK4LAuwLXMez434udDfHXXYznzthA0lJiwueA4Epy8=" providerId="None" clId="Web-{B9D96CCB-13DF-4410-9F4A-E34D47AE4204}" dt="2024-08-26T22:11:49.199" v="827" actId="20577"/>
          <ac:spMkLst>
            <pc:docMk/>
            <pc:sldMk cId="3313845686" sldId="462"/>
            <ac:spMk id="4" creationId="{BF7993C4-AAE4-D772-058A-148854D8A675}"/>
          </ac:spMkLst>
        </pc:spChg>
        <pc:spChg chg="add mod">
          <ac:chgData name="Sharon Bruce" userId="3HK4LAuwLXMez434udDfHXXYznzthA0lJiwueA4Epy8=" providerId="None" clId="Web-{B9D96CCB-13DF-4410-9F4A-E34D47AE4204}" dt="2024-08-26T21:51:59.189" v="622" actId="1076"/>
          <ac:spMkLst>
            <pc:docMk/>
            <pc:sldMk cId="3313845686" sldId="462"/>
            <ac:spMk id="10" creationId="{0DDB1E79-6ABD-2834-53BE-D2F24A4DF07D}"/>
          </ac:spMkLst>
        </pc:spChg>
        <pc:picChg chg="del">
          <ac:chgData name="Sharon Bruce" userId="3HK4LAuwLXMez434udDfHXXYznzthA0lJiwueA4Epy8=" providerId="None" clId="Web-{B9D96CCB-13DF-4410-9F4A-E34D47AE4204}" dt="2024-08-26T21:47:30.308" v="611"/>
          <ac:picMkLst>
            <pc:docMk/>
            <pc:sldMk cId="3313845686" sldId="462"/>
            <ac:picMk id="2" creationId="{EDC56471-5F0E-6494-2E5B-6E3D8B6F14D5}"/>
          </ac:picMkLst>
        </pc:picChg>
        <pc:picChg chg="add">
          <ac:chgData name="Sharon Bruce" userId="3HK4LAuwLXMez434udDfHXXYznzthA0lJiwueA4Epy8=" providerId="None" clId="Web-{B9D96CCB-13DF-4410-9F4A-E34D47AE4204}" dt="2024-08-26T21:47:41.277" v="612"/>
          <ac:picMkLst>
            <pc:docMk/>
            <pc:sldMk cId="3313845686" sldId="462"/>
            <ac:picMk id="7" creationId="{DB5B81A1-219E-AA13-BF33-867D05E93BB1}"/>
          </ac:picMkLst>
        </pc:picChg>
        <pc:picChg chg="add mod">
          <ac:chgData name="Sharon Bruce" userId="3HK4LAuwLXMez434udDfHXXYznzthA0lJiwueA4Epy8=" providerId="None" clId="Web-{B9D96CCB-13DF-4410-9F4A-E34D47AE4204}" dt="2024-08-26T21:52:09.783" v="625" actId="1076"/>
          <ac:picMkLst>
            <pc:docMk/>
            <pc:sldMk cId="3313845686" sldId="462"/>
            <ac:picMk id="8" creationId="{95C15E3F-68E0-3F22-617E-1C4EFB9C9A9C}"/>
          </ac:picMkLst>
        </pc:picChg>
        <pc:picChg chg="add mod">
          <ac:chgData name="Sharon Bruce" userId="3HK4LAuwLXMez434udDfHXXYznzthA0lJiwueA4Epy8=" providerId="None" clId="Web-{B9D96CCB-13DF-4410-9F4A-E34D47AE4204}" dt="2024-08-26T21:52:02.158" v="623" actId="1076"/>
          <ac:picMkLst>
            <pc:docMk/>
            <pc:sldMk cId="3313845686" sldId="462"/>
            <ac:picMk id="9" creationId="{337FC7B5-66EE-B127-FC38-E503D2666159}"/>
          </ac:picMkLst>
        </pc:picChg>
        <pc:picChg chg="add mod modCrop">
          <ac:chgData name="Sharon Bruce" userId="3HK4LAuwLXMez434udDfHXXYznzthA0lJiwueA4Epy8=" providerId="None" clId="Web-{B9D96CCB-13DF-4410-9F4A-E34D47AE4204}" dt="2024-08-26T21:53:10.987" v="632" actId="1076"/>
          <ac:picMkLst>
            <pc:docMk/>
            <pc:sldMk cId="3313845686" sldId="462"/>
            <ac:picMk id="11" creationId="{0F0E915E-9E0B-AA25-0683-B6DAD797690D}"/>
          </ac:picMkLst>
        </pc:picChg>
      </pc:sldChg>
      <pc:sldChg chg="addSp delSp modSp add replId">
        <pc:chgData name="Sharon Bruce" userId="3HK4LAuwLXMez434udDfHXXYznzthA0lJiwueA4Epy8=" providerId="None" clId="Web-{B9D96CCB-13DF-4410-9F4A-E34D47AE4204}" dt="2024-08-26T22:31:31.693" v="877" actId="1076"/>
        <pc:sldMkLst>
          <pc:docMk/>
          <pc:sldMk cId="1119643413" sldId="463"/>
        </pc:sldMkLst>
        <pc:picChg chg="del">
          <ac:chgData name="Sharon Bruce" userId="3HK4LAuwLXMez434udDfHXXYznzthA0lJiwueA4Epy8=" providerId="None" clId="Web-{B9D96CCB-13DF-4410-9F4A-E34D47AE4204}" dt="2024-08-26T22:12:53.013" v="829"/>
          <ac:picMkLst>
            <pc:docMk/>
            <pc:sldMk cId="1119643413" sldId="463"/>
            <ac:picMk id="2" creationId="{8D4C360B-8262-E3EF-8636-3B29F65940DB}"/>
          </ac:picMkLst>
        </pc:picChg>
        <pc:picChg chg="add">
          <ac:chgData name="Sharon Bruce" userId="3HK4LAuwLXMez434udDfHXXYznzthA0lJiwueA4Epy8=" providerId="None" clId="Web-{B9D96CCB-13DF-4410-9F4A-E34D47AE4204}" dt="2024-08-26T22:13:01.716" v="830"/>
          <ac:picMkLst>
            <pc:docMk/>
            <pc:sldMk cId="1119643413" sldId="463"/>
            <ac:picMk id="9" creationId="{8015E8C2-5E6C-8E03-89CA-7C67FF93FC7A}"/>
          </ac:picMkLst>
        </pc:picChg>
        <pc:picChg chg="add mod">
          <ac:chgData name="Sharon Bruce" userId="3HK4LAuwLXMez434udDfHXXYznzthA0lJiwueA4Epy8=" providerId="None" clId="Web-{B9D96CCB-13DF-4410-9F4A-E34D47AE4204}" dt="2024-08-26T22:31:26.724" v="876" actId="14100"/>
          <ac:picMkLst>
            <pc:docMk/>
            <pc:sldMk cId="1119643413" sldId="463"/>
            <ac:picMk id="10" creationId="{A7F1F291-4CEF-A367-667F-C66FE65A324C}"/>
          </ac:picMkLst>
        </pc:picChg>
        <pc:picChg chg="add mod">
          <ac:chgData name="Sharon Bruce" userId="3HK4LAuwLXMez434udDfHXXYznzthA0lJiwueA4Epy8=" providerId="None" clId="Web-{B9D96CCB-13DF-4410-9F4A-E34D47AE4204}" dt="2024-08-26T22:31:31.693" v="877" actId="1076"/>
          <ac:picMkLst>
            <pc:docMk/>
            <pc:sldMk cId="1119643413" sldId="463"/>
            <ac:picMk id="11" creationId="{006769C1-D31C-EAC8-2778-A0894A9F7E82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EF0ABF-A730-154D-ADDF-A744575DD9DA}" type="datetimeFigureOut">
              <a:rPr lang="en-US" smtClean="0"/>
              <a:t>8/26/24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D000BB-035E-A04E-94FB-20361AC128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4480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Substitute values and use Boolean operations, then confirm with a graph.</a:t>
            </a:r>
          </a:p>
          <a:p>
            <a:r>
              <a:rPr lang="en-US" dirty="0"/>
              <a:t>The intersection point can be confirmed using a table.</a:t>
            </a:r>
          </a:p>
          <a:p>
            <a:r>
              <a:rPr lang="en-US" dirty="0"/>
              <a:t>It is suggested to use the grid feature to quickly see and confirm points.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D000BB-035E-A04E-94FB-20361AC128A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31082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D000BB-035E-A04E-94FB-20361AC128A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159074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What is your best guess for the measure of angle A?</a:t>
            </a:r>
          </a:p>
          <a:p>
            <a:r>
              <a:rPr lang="en-US" dirty="0"/>
              <a:t>What is your best guess for the measure of angle B?</a:t>
            </a:r>
          </a:p>
          <a:p>
            <a:r>
              <a:rPr lang="en-US" dirty="0"/>
              <a:t>What is your best guess for the measure of angle BCD?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D000BB-035E-A04E-94FB-20361AC128A5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81370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D000BB-035E-A04E-94FB-20361AC128A5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4407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Change this </a:t>
            </a:r>
            <a:r>
              <a:rPr lang="en-US" dirty="0" err="1"/>
              <a:t>probem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D000BB-035E-A04E-94FB-20361AC128A5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14240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Numeric solve only finds one answer. This is OK for multiple choice test taking because there are choices to guide the guesses to find the correct answer.</a:t>
            </a:r>
          </a:p>
          <a:p>
            <a:r>
              <a:rPr lang="en-US" dirty="0"/>
              <a:t>Make sure students know to look for the E1-E2 = 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D000BB-035E-A04E-94FB-20361AC128A5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69172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When you press the Book button you can access the catalog of the commands in the TI-Nspire CX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D000BB-035E-A04E-94FB-20361AC128A5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94712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D000BB-035E-A04E-94FB-20361AC128A5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548019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Change this </a:t>
            </a:r>
            <a:r>
              <a:rPr lang="en-US" dirty="0" err="1"/>
              <a:t>probem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D000BB-035E-A04E-94FB-20361AC128A5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738453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Either calculator 1-variable statistics or use the catalog to individually calculate the mean and median.</a:t>
            </a:r>
          </a:p>
          <a:p>
            <a:r>
              <a:rPr lang="en-US" dirty="0"/>
              <a:t>No need to press alpha once the catalog is open, press the M button to jump to the ”m” words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D000BB-035E-A04E-94FB-20361AC128A5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92712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C611EF-D262-F7C6-ED89-6BAE5272DA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CF5474B-1916-5EA3-ACC8-79165EFE2E6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12F9437-6C3B-B66C-EC12-5D64C72C365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Substitution is quick when students know how to use “such that” and list notations.</a:t>
            </a:r>
          </a:p>
          <a:p>
            <a:r>
              <a:rPr lang="en-US" dirty="0"/>
              <a:t>Changing the view to grid or dot can make it easier to see and confirm points.</a:t>
            </a:r>
          </a:p>
          <a:p>
            <a:r>
              <a:rPr lang="en-US" dirty="0"/>
              <a:t>Control T will bring up the table.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E1C7850-6727-94BA-1324-E94BF9D49E8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D000BB-035E-A04E-94FB-20361AC128A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87843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For the TI-Nspire CX you can either graph the functions or define the functions on a calculator screen.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D000BB-035E-A04E-94FB-20361AC128A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9947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D000BB-035E-A04E-94FB-20361AC128A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24993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D000BB-035E-A04E-94FB-20361AC128A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23292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Use the List Table to perform multiple calculations at once.</a:t>
            </a:r>
          </a:p>
          <a:p>
            <a:r>
              <a:rPr lang="en-US" dirty="0"/>
              <a:t>Locking the list using “” allows the students to remember what “formula” they used to create the list.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D000BB-035E-A04E-94FB-20361AC128A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5278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D000BB-035E-A04E-94FB-20361AC128A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1127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Teach kids how to clear all lists on the TI-84</a:t>
            </a:r>
          </a:p>
          <a:p>
            <a:r>
              <a:rPr lang="en-US" dirty="0"/>
              <a:t>Press the buttons – 2</a:t>
            </a:r>
            <a:r>
              <a:rPr lang="en-US" baseline="30000" dirty="0"/>
              <a:t>nd</a:t>
            </a:r>
            <a:r>
              <a:rPr lang="en-US" dirty="0"/>
              <a:t> , +, 4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D000BB-035E-A04E-94FB-20361AC128A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276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D000BB-035E-A04E-94FB-20361AC128A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68882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7DB57C-C2DA-14CF-E34E-B6B7C3900F5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D22C589-82DF-D156-9606-A3AA166E2A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16B0A5-0AF7-49E4-5896-E93D452B1F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16348-E8E1-9042-B409-18841B6D4D57}" type="datetimeFigureOut">
              <a:rPr lang="en-US" smtClean="0"/>
              <a:t>8/26/24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F48D93-8FF8-B469-6872-D41E43725B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4DD0F0-8D88-17EE-4C32-6D1F71DD8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8E54A-4B64-8C42-8E6E-9963B4B228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6816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4C6CAF-C8CD-2A12-3586-EAF4620390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4F9EB20-4F11-4012-AD02-216D1B2510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5995E8-273C-6B7E-F601-5D9CA403D2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16348-E8E1-9042-B409-18841B6D4D57}" type="datetimeFigureOut">
              <a:rPr lang="en-US" smtClean="0"/>
              <a:t>8/26/24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B495F7-71F6-42AC-731A-5F6693846F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13798F-0876-092D-F51F-4753D24C06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8E54A-4B64-8C42-8E6E-9963B4B228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46372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6DCBB14-F1F6-BA32-A6A5-FEA49394B55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FA843A1-7564-D7AD-D0B8-F4B83A19BA9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8EBAB1-0A6E-C1BD-D536-CA5A2A9E6D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16348-E8E1-9042-B409-18841B6D4D57}" type="datetimeFigureOut">
              <a:rPr lang="en-US" smtClean="0"/>
              <a:t>8/26/24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D29D43-A1BD-2487-303C-3F5975F1E5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69A9B5-F096-75CC-76C9-71C78C786D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8E54A-4B64-8C42-8E6E-9963B4B228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82637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8CF6AA-7405-704B-73D3-8F7794A272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D30109-331B-87EF-7186-8DC69B0000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B1E656-2D08-6DDD-6FBD-6D414BD82D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16348-E8E1-9042-B409-18841B6D4D57}" type="datetimeFigureOut">
              <a:rPr lang="en-US" smtClean="0"/>
              <a:t>8/26/24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0279E0-9F49-B33B-4241-9CE8F260F5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F84F2B-C7D6-55C4-2BCC-05A37256E1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8E54A-4B64-8C42-8E6E-9963B4B228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310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00A4E0-CC83-E085-3BCF-C1E492DEE4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7DBF9D-584D-39D0-971F-7922DD24EC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EB2F28-73DE-C99E-15E8-95C2209E9F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16348-E8E1-9042-B409-18841B6D4D57}" type="datetimeFigureOut">
              <a:rPr lang="en-US" smtClean="0"/>
              <a:t>8/26/24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3C7B9D-6B48-3CD6-DFE6-739CB99045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10685F-9426-36AA-AA70-1E4D223C30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8E54A-4B64-8C42-8E6E-9963B4B228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6939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9FC333-C569-96BC-2F4F-B4E98DEC8D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EA16E9-3034-4652-9E5A-772F5AB253A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203515F-3063-30C9-B108-CC5AD8573B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A1821B9-40B3-EECB-05D7-8FA94CBECE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16348-E8E1-9042-B409-18841B6D4D57}" type="datetimeFigureOut">
              <a:rPr lang="en-US" smtClean="0"/>
              <a:t>8/26/24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F62BA0E-9A60-564A-A467-B503AC88AA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D063D8-1AB1-80A4-A2FF-CD2DA683D0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8E54A-4B64-8C42-8E6E-9963B4B228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8009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0B4911-4B7D-8D64-6AAB-525CA8E7AE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6F1153-D929-4F5A-D8C8-F6DC8988A9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0436133-C655-C06B-4E61-DFD70DF9B3C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308D325-26D6-E421-E3CD-7CC7C912D5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6C61838-7605-8160-FE81-C9D023EFDD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163FB49-3A87-4B7F-21A6-6C2F7AF1E0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16348-E8E1-9042-B409-18841B6D4D57}" type="datetimeFigureOut">
              <a:rPr lang="en-US" smtClean="0"/>
              <a:t>8/26/24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1600254-BE69-7454-1CD3-154C284F03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5AFFBC4-0250-9112-94D8-4C7430D1CA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8E54A-4B64-8C42-8E6E-9963B4B228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2804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AB09A9-9786-E57F-2186-DAD5A0354A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F313BA0-E744-7C4D-2202-C36D18B719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16348-E8E1-9042-B409-18841B6D4D57}" type="datetimeFigureOut">
              <a:rPr lang="en-US" smtClean="0"/>
              <a:t>8/26/24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BCD1EAE-9D35-E78D-0E3B-05C4619415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F85C409-9A06-B8F7-C6A1-6EBECFE90A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8E54A-4B64-8C42-8E6E-9963B4B228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14460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146AD6-6E3A-8FBA-FA9F-7E65A713F3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16348-E8E1-9042-B409-18841B6D4D57}" type="datetimeFigureOut">
              <a:rPr lang="en-US" smtClean="0"/>
              <a:t>8/26/24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EF3ABF9-A8A8-6E22-2E12-C23909CC3B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0A5D36-D1A7-E964-4CA8-CE7AC7E453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8E54A-4B64-8C42-8E6E-9963B4B228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97313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2CC91-9F5A-74B3-892F-A218029542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7BAE84-3B01-078E-91C7-98939A6A07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A9C568-1D91-F566-C3A5-0A1CB7235A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481025-C41A-F5FD-F897-D7E208E3B2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16348-E8E1-9042-B409-18841B6D4D57}" type="datetimeFigureOut">
              <a:rPr lang="en-US" smtClean="0"/>
              <a:t>8/26/24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E62C44-297E-E4C4-3C08-5DBFE1DD30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F4D644F-2C2D-1EAB-A5F3-8F77DC2359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8E54A-4B64-8C42-8E6E-9963B4B228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13381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AD4D43-8303-3711-5DFF-3BE10B4F7E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F59953E-DE02-D4A5-7CC9-65B73A268D9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C20DC85-2393-7FC6-569C-AC3D6F326F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26FE9A-F05D-BC8D-5FB0-AA7152A8AB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16348-E8E1-9042-B409-18841B6D4D57}" type="datetimeFigureOut">
              <a:rPr lang="en-US" smtClean="0"/>
              <a:t>8/26/24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EE61D3-A01E-8CAF-FB6A-DD913F3590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FFACAB-2C28-00FA-411E-A946333453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8E54A-4B64-8C42-8E6E-9963B4B228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0284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5E45AEE-1C21-BA72-266C-C83689926B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CEE802-F9FA-EEF8-A668-A18044B5DA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F22585-DBC7-7C7F-F38A-54221688772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1216348-E8E1-9042-B409-18841B6D4D57}" type="datetimeFigureOut">
              <a:rPr lang="en-US" smtClean="0"/>
              <a:t>8/26/24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9F206F-7AC1-C524-5977-1EA4E3F4A26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BC255D-1BB4-7481-844F-DED463BDB5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448E54A-4B64-8C42-8E6E-9963B4B228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07790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2.jpg"/><Relationship Id="rId7" Type="http://schemas.openxmlformats.org/officeDocument/2006/relationships/image" Target="../media/image36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9" Type="http://schemas.openxmlformats.org/officeDocument/2006/relationships/image" Target="../media/image22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10.png"/><Relationship Id="rId4" Type="http://schemas.openxmlformats.org/officeDocument/2006/relationships/image" Target="../media/image36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0.png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10.png"/><Relationship Id="rId4" Type="http://schemas.openxmlformats.org/officeDocument/2006/relationships/image" Target="../media/image40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30.png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.jp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10.png"/><Relationship Id="rId4" Type="http://schemas.openxmlformats.org/officeDocument/2006/relationships/image" Target="../media/image5.png"/><Relationship Id="rId9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education.ti.com/-/media/ti/files/us/downloads/pdf4/2024-fall-webinar-sweepstakes-rules.pdf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2.jp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0.png"/><Relationship Id="rId4" Type="http://schemas.openxmlformats.org/officeDocument/2006/relationships/image" Target="../media/image5.png"/><Relationship Id="rId9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2.jp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10.png"/><Relationship Id="rId4" Type="http://schemas.openxmlformats.org/officeDocument/2006/relationships/image" Target="../media/image430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2.jp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1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5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png"/><Relationship Id="rId4" Type="http://schemas.openxmlformats.org/officeDocument/2006/relationships/image" Target="../media/image1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5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56.png"/><Relationship Id="rId7" Type="http://schemas.openxmlformats.org/officeDocument/2006/relationships/image" Target="../media/image59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png"/><Relationship Id="rId5" Type="http://schemas.openxmlformats.org/officeDocument/2006/relationships/image" Target="../media/image5.png"/><Relationship Id="rId4" Type="http://schemas.openxmlformats.org/officeDocument/2006/relationships/image" Target="../media/image57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56.png"/><Relationship Id="rId7" Type="http://schemas.openxmlformats.org/officeDocument/2006/relationships/image" Target="../media/image62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5" Type="http://schemas.openxmlformats.org/officeDocument/2006/relationships/image" Target="../media/image10.png"/><Relationship Id="rId4" Type="http://schemas.openxmlformats.org/officeDocument/2006/relationships/image" Target="../media/image5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3" Type="http://schemas.openxmlformats.org/officeDocument/2006/relationships/image" Target="../media/image5.png"/><Relationship Id="rId7" Type="http://schemas.openxmlformats.org/officeDocument/2006/relationships/image" Target="../media/image72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10" Type="http://schemas.openxmlformats.org/officeDocument/2006/relationships/image" Target="../media/image75.png"/><Relationship Id="rId4" Type="http://schemas.openxmlformats.org/officeDocument/2006/relationships/image" Target="../media/image69.png"/><Relationship Id="rId9" Type="http://schemas.openxmlformats.org/officeDocument/2006/relationships/image" Target="../media/image7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7" Type="http://schemas.openxmlformats.org/officeDocument/2006/relationships/image" Target="../media/image77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png"/><Relationship Id="rId5" Type="http://schemas.openxmlformats.org/officeDocument/2006/relationships/image" Target="../media/image10.png"/><Relationship Id="rId4" Type="http://schemas.openxmlformats.org/officeDocument/2006/relationships/image" Target="../media/image70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.jp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2.jp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8034" y="1518539"/>
            <a:ext cx="5852532" cy="2694232"/>
          </a:xfrm>
        </p:spPr>
        <p:txBody>
          <a:bodyPr anchor="t">
            <a:noAutofit/>
          </a:bodyPr>
          <a:lstStyle/>
          <a:p>
            <a:r>
              <a:rPr lang="en-US" sz="45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Scaffold Technology Skills for ACT</a:t>
            </a:r>
            <a:r>
              <a:rPr lang="en-US" sz="4500" baseline="300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®</a:t>
            </a:r>
            <a:r>
              <a:rPr lang="en-US" sz="45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Success Throughout the School Year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808034" y="4469877"/>
            <a:ext cx="5852532" cy="59101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education.ti.com</a:t>
            </a:r>
            <a:r>
              <a:rPr lang="en-US" sz="2000" b="1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/webinars</a:t>
            </a:r>
          </a:p>
        </p:txBody>
      </p:sp>
    </p:spTree>
    <p:extLst>
      <p:ext uri="{BB962C8B-B14F-4D97-AF65-F5344CB8AC3E}">
        <p14:creationId xmlns:p14="http://schemas.microsoft.com/office/powerpoint/2010/main" val="1058144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7D7BF76-2B62-B41B-7775-FE22BD1ED6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8AD039B6-D747-C203-C083-E5BBFF527B8C}"/>
              </a:ext>
            </a:extLst>
          </p:cNvPr>
          <p:cNvSpPr txBox="1">
            <a:spLocks/>
          </p:cNvSpPr>
          <p:nvPr/>
        </p:nvSpPr>
        <p:spPr>
          <a:xfrm>
            <a:off x="838200" y="914400"/>
            <a:ext cx="10515600" cy="6627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solidFill>
                  <a:srgbClr val="ED1C24"/>
                </a:solidFill>
                <a:latin typeface="Arial" panose="020B0604020202020204" pitchFamily="34" charset="0"/>
                <a:ea typeface="Lato" charset="0"/>
                <a:cs typeface="Arial" panose="020B0604020202020204" pitchFamily="34" charset="0"/>
              </a:rPr>
              <a:t>Composition of Functions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B5CE8E74-BE0C-8049-08E8-9A3C893110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04" y="5383333"/>
            <a:ext cx="1543792" cy="1474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14DE52E-9940-B376-15C8-F80AC7B568D8}"/>
              </a:ext>
            </a:extLst>
          </p:cNvPr>
          <p:cNvSpPr txBox="1"/>
          <p:nvPr/>
        </p:nvSpPr>
        <p:spPr>
          <a:xfrm flipH="1">
            <a:off x="810604" y="1775466"/>
            <a:ext cx="7458909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21. 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Given functions  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f(x)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4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+ 3  and 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g(x)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4,  what  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is the value of  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f(g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3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))?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</a:p>
          <a:p>
            <a:endParaRPr 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 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 85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      B.  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 43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      C.  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 3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      D.     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23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      E.     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40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 startAt="5"/>
            </a:pPr>
            <a:endParaRPr lang="en-US" b="1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ADF6B6B-3612-7D4A-BDFB-66832A24771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70940" y="2462442"/>
            <a:ext cx="4350203" cy="326988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1BB813A-4E7B-BB99-D1BC-3FF62658C3AE}"/>
              </a:ext>
            </a:extLst>
          </p:cNvPr>
          <p:cNvSpPr txBox="1"/>
          <p:nvPr/>
        </p:nvSpPr>
        <p:spPr>
          <a:xfrm>
            <a:off x="857955" y="146901"/>
            <a:ext cx="86453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4D4D4D"/>
                </a:solidFill>
                <a:latin typeface="Arial" charset="0"/>
                <a:ea typeface="Arial" charset="0"/>
                <a:cs typeface="Arial" charset="0"/>
              </a:rPr>
              <a:t>education.ti.com/webinars   | Scaffold Technology Skills for the ACT</a:t>
            </a:r>
            <a:r>
              <a:rPr lang="en-US" sz="1400" baseline="30000" dirty="0">
                <a:solidFill>
                  <a:srgbClr val="4D4D4D"/>
                </a:solidFill>
                <a:latin typeface="Arial" charset="0"/>
                <a:ea typeface="Arial" charset="0"/>
                <a:cs typeface="Arial" charset="0"/>
              </a:rPr>
              <a:t>®</a:t>
            </a:r>
            <a:r>
              <a:rPr lang="en-US" sz="1400" dirty="0">
                <a:solidFill>
                  <a:srgbClr val="4D4D4D"/>
                </a:solidFill>
                <a:latin typeface="Arial" charset="0"/>
                <a:ea typeface="Arial" charset="0"/>
                <a:cs typeface="Arial" charset="0"/>
              </a:rPr>
              <a:t> Success Throughout the School Year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F42ABEB-EE37-85BA-17CF-26E77BAC763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48238" y="3148013"/>
            <a:ext cx="828675" cy="4286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E8348BF-A8CB-3B29-135F-7BA14CD28DA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81688" y="3009900"/>
            <a:ext cx="428625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340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5098951-B2FF-F3C9-8224-028A865AB0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B4BF8AAD-241C-455B-086F-DBCC8A27F1CA}"/>
              </a:ext>
            </a:extLst>
          </p:cNvPr>
          <p:cNvSpPr txBox="1">
            <a:spLocks/>
          </p:cNvSpPr>
          <p:nvPr/>
        </p:nvSpPr>
        <p:spPr>
          <a:xfrm>
            <a:off x="838200" y="914400"/>
            <a:ext cx="10515600" cy="6627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solidFill>
                  <a:srgbClr val="ED1C24"/>
                </a:solidFill>
                <a:latin typeface="Arial" panose="020B0604020202020204" pitchFamily="34" charset="0"/>
                <a:ea typeface="Lato" charset="0"/>
                <a:cs typeface="Arial" panose="020B0604020202020204" pitchFamily="34" charset="0"/>
              </a:rPr>
              <a:t>Composition of Functions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42FB317C-20A2-1574-BCF7-6526DFBCEC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95" y="5317048"/>
            <a:ext cx="1621210" cy="1540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B131349E-833B-E529-FA2D-B43491EA2774}"/>
                  </a:ext>
                </a:extLst>
              </p:cNvPr>
              <p:cNvSpPr txBox="1"/>
              <p:nvPr/>
            </p:nvSpPr>
            <p:spPr>
              <a:xfrm flipH="1">
                <a:off x="810604" y="1775466"/>
                <a:ext cx="7458909" cy="37544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42.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Given functions </a:t>
                </a:r>
                <a:r>
                  <a:rPr lang="en-US" sz="24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f(x)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and </a:t>
                </a:r>
                <a:r>
                  <a:rPr lang="en-US" sz="24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g(x)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such that </a:t>
                </a:r>
                <a:r>
                  <a:rPr lang="en-US" sz="24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f(x)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2</a:t>
                </a:r>
                <a:r>
                  <a:rPr lang="en-US" sz="24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and</a:t>
                </a:r>
              </a:p>
              <a:p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</a:t>
                </a:r>
                <a:r>
                  <a:rPr lang="en-US" sz="24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g(x)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sz="2400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b="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sz="2400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en-US" sz="2400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+4</m:t>
                        </m:r>
                      </m:e>
                    </m:rad>
                  </m:oMath>
                </a14:m>
                <a:r>
                  <a:rPr lang="en-US" sz="2400" b="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.  For all </a:t>
                </a:r>
                <a:r>
                  <a:rPr lang="en-US" sz="2400" b="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en-US" sz="2400" b="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such that x </a:t>
                </a:r>
                <a:r>
                  <a:rPr lang="en-US" sz="2400" b="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 4, which of </a:t>
                </a:r>
              </a:p>
              <a:p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      the following expressions is equal to </a:t>
                </a:r>
                <a:r>
                  <a:rPr lang="en-US" sz="2400" i="1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f 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(</a:t>
                </a:r>
                <a:r>
                  <a:rPr lang="en-US" sz="2400" i="1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g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(</a:t>
                </a:r>
                <a:r>
                  <a:rPr lang="en-US" sz="2400" i="1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x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)) ?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</a:p>
              <a:p>
                <a:endPara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</a:t>
                </a:r>
                <a:r>
                  <a:rPr lang="en-US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F. </a:t>
                </a:r>
                <a14:m>
                  <m:oMath xmlns:m="http://schemas.openxmlformats.org/officeDocument/2006/math">
                    <m:r>
                      <a:rPr lang="en-US" sz="2400" b="1" i="0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 </m:t>
                    </m:r>
                    <m:r>
                      <a:rPr lang="en-US" sz="2400" b="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  <m:rad>
                      <m:radPr>
                        <m:degHide m:val="on"/>
                        <m:ctrlPr>
                          <a:rPr lang="en-US" sz="240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b="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sz="2400" b="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en-US" sz="2400" b="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+4</m:t>
                        </m:r>
                      </m:e>
                    </m:rad>
                    <m:r>
                      <a:rPr lang="en-US" sz="2400" b="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 panose="05050102010706020507" pitchFamily="18" charset="2"/>
                </a:endParaRPr>
              </a:p>
              <a:p>
                <a:r>
                  <a:rPr lang="en-US" sz="2400" b="1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      G.</a:t>
                </a:r>
                <a14:m>
                  <m:oMath xmlns:m="http://schemas.openxmlformats.org/officeDocument/2006/math">
                    <m:r>
                      <a:rPr lang="en-US" sz="2400" b="1" i="0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  </m:t>
                    </m:r>
                    <m:r>
                      <a:rPr lang="en-US" sz="2400" i="1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sz="2400" b="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ad>
                      <m:radPr>
                        <m:degHide m:val="on"/>
                        <m:ctrlPr>
                          <a:rPr lang="en-US" sz="2400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b="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sz="2400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en-US" sz="2400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+4</m:t>
                        </m:r>
                      </m:e>
                    </m:rad>
                  </m:oMath>
                </a14:m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 panose="05050102010706020507" pitchFamily="18" charset="2"/>
                </a:endParaRPr>
              </a:p>
              <a:p>
                <a:r>
                  <a:rPr lang="en-US" sz="2400" b="1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      H.  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40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b="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2</m:t>
                        </m:r>
                        <m:r>
                          <a:rPr lang="en-US" sz="2400" b="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en-US" sz="2400" b="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+4</m:t>
                        </m:r>
                      </m:e>
                    </m:rad>
                    <m:r>
                      <a:rPr lang="en-US" sz="2400" b="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 panose="05050102010706020507" pitchFamily="18" charset="2"/>
                </a:endParaRPr>
              </a:p>
              <a:p>
                <a:r>
                  <a:rPr lang="en-US" sz="2400" b="1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      J.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 </m:t>
                    </m:r>
                    <m:r>
                      <a:rPr lang="en-US" sz="2400" b="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  </m:t>
                    </m:r>
                    <m:rad>
                      <m:radPr>
                        <m:degHide m:val="on"/>
                        <m:ctrlPr>
                          <a:rPr lang="en-US" sz="240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b="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2</m:t>
                        </m:r>
                        <m:sSup>
                          <m:sSupPr>
                            <m:ctrlPr>
                              <a:rPr lang="en-US" sz="2400" b="0" i="1" dirty="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dirty="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2400" b="0" i="1" dirty="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2400" b="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+4</m:t>
                        </m:r>
                      </m:e>
                    </m:rad>
                    <m:r>
                      <a:rPr lang="en-US" sz="2400" b="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 panose="05050102010706020507" pitchFamily="18" charset="2"/>
                </a:endParaRPr>
              </a:p>
              <a:p>
                <a:r>
                  <a:rPr lang="en-US" sz="2400" b="1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      K.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 </m:t>
                    </m:r>
                    <m:r>
                      <a:rPr lang="en-US" sz="2400" b="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 </m:t>
                    </m:r>
                    <m:rad>
                      <m:radPr>
                        <m:degHide m:val="on"/>
                        <m:ctrlPr>
                          <a:rPr lang="en-US" sz="240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b="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sz="2400" b="0" i="1" dirty="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dirty="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2400" b="0" i="1" dirty="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2400" b="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+8</m:t>
                        </m:r>
                        <m:r>
                          <a:rPr lang="en-US" sz="2400" b="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</m:rad>
                    <m:r>
                      <a:rPr lang="en-US" sz="2400" b="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indent="-342900">
                  <a:buAutoNum type="arabicPeriod" startAt="5"/>
                </a:pPr>
                <a:endParaRPr lang="en-US" b="1" dirty="0"/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B131349E-833B-E529-FA2D-B43491EA277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810604" y="1775466"/>
                <a:ext cx="7458909" cy="3754489"/>
              </a:xfrm>
              <a:prstGeom prst="rect">
                <a:avLst/>
              </a:prstGeom>
              <a:blipFill>
                <a:blip r:embed="rId7"/>
                <a:stretch>
                  <a:fillRect l="-1307" t="-129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extBox 1">
            <a:extLst>
              <a:ext uri="{FF2B5EF4-FFF2-40B4-BE49-F238E27FC236}">
                <a16:creationId xmlns:a16="http://schemas.microsoft.com/office/drawing/2014/main" id="{79D2E0DF-F8F3-F119-C461-837EC006E974}"/>
              </a:ext>
            </a:extLst>
          </p:cNvPr>
          <p:cNvSpPr txBox="1"/>
          <p:nvPr/>
        </p:nvSpPr>
        <p:spPr>
          <a:xfrm>
            <a:off x="857955" y="146901"/>
            <a:ext cx="86453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4D4D4D"/>
                </a:solidFill>
                <a:latin typeface="Arial" charset="0"/>
                <a:ea typeface="Arial" charset="0"/>
                <a:cs typeface="Arial" charset="0"/>
              </a:rPr>
              <a:t>education.ti.com/webinars   | Scaffold Technology Skills for the ACT</a:t>
            </a:r>
            <a:r>
              <a:rPr lang="en-US" sz="1400" baseline="30000" dirty="0">
                <a:solidFill>
                  <a:srgbClr val="4D4D4D"/>
                </a:solidFill>
                <a:latin typeface="Arial" charset="0"/>
                <a:ea typeface="Arial" charset="0"/>
                <a:cs typeface="Arial" charset="0"/>
              </a:rPr>
              <a:t>®</a:t>
            </a:r>
            <a:r>
              <a:rPr lang="en-US" sz="1400" dirty="0">
                <a:solidFill>
                  <a:srgbClr val="4D4D4D"/>
                </a:solidFill>
                <a:latin typeface="Arial" charset="0"/>
                <a:ea typeface="Arial" charset="0"/>
                <a:cs typeface="Arial" charset="0"/>
              </a:rPr>
              <a:t> Success Throughout the School Year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96AABE1-6AA6-E847-B2FB-45D81916DAF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69513" y="1167867"/>
            <a:ext cx="2912037" cy="219301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AF764C3-D527-AF12-4045-AF5F522C8054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b="24800"/>
          <a:stretch/>
        </p:blipFill>
        <p:spPr>
          <a:xfrm>
            <a:off x="8269513" y="3535223"/>
            <a:ext cx="2916245" cy="2193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187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5098951-B2FF-F3C9-8224-028A865AB0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B4BF8AAD-241C-455B-086F-DBCC8A27F1CA}"/>
              </a:ext>
            </a:extLst>
          </p:cNvPr>
          <p:cNvSpPr txBox="1">
            <a:spLocks/>
          </p:cNvSpPr>
          <p:nvPr/>
        </p:nvSpPr>
        <p:spPr>
          <a:xfrm>
            <a:off x="838200" y="914400"/>
            <a:ext cx="10515600" cy="6627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solidFill>
                  <a:srgbClr val="ED1C24"/>
                </a:solidFill>
                <a:latin typeface="Arial" panose="020B0604020202020204" pitchFamily="34" charset="0"/>
                <a:ea typeface="Lato" charset="0"/>
                <a:cs typeface="Arial" panose="020B0604020202020204" pitchFamily="34" charset="0"/>
              </a:rPr>
              <a:t>Composition of Functions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B131349E-833B-E529-FA2D-B43491EA2774}"/>
                  </a:ext>
                </a:extLst>
              </p:cNvPr>
              <p:cNvSpPr txBox="1"/>
              <p:nvPr/>
            </p:nvSpPr>
            <p:spPr>
              <a:xfrm flipH="1">
                <a:off x="810604" y="1775466"/>
                <a:ext cx="7458909" cy="37544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42.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Given functions </a:t>
                </a:r>
                <a:r>
                  <a:rPr lang="en-US" sz="24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f(x)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and </a:t>
                </a:r>
                <a:r>
                  <a:rPr lang="en-US" sz="24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g(x)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such that </a:t>
                </a:r>
                <a:r>
                  <a:rPr lang="en-US" sz="24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f(x)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2</a:t>
                </a:r>
                <a:r>
                  <a:rPr lang="en-US" sz="24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and</a:t>
                </a:r>
              </a:p>
              <a:p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</a:t>
                </a:r>
                <a:r>
                  <a:rPr lang="en-US" sz="24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g(x)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sz="2400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b="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sz="2400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en-US" sz="2400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+4</m:t>
                        </m:r>
                      </m:e>
                    </m:rad>
                  </m:oMath>
                </a14:m>
                <a:r>
                  <a:rPr lang="en-US" sz="2400" b="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.  For all </a:t>
                </a:r>
                <a:r>
                  <a:rPr lang="en-US" sz="2400" b="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en-US" sz="2400" b="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such that x </a:t>
                </a:r>
                <a:r>
                  <a:rPr lang="en-US" sz="2400" b="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 4, which of </a:t>
                </a:r>
              </a:p>
              <a:p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      the following expressions is equal to </a:t>
                </a:r>
                <a:r>
                  <a:rPr lang="en-US" sz="2400" i="1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f 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(</a:t>
                </a:r>
                <a:r>
                  <a:rPr lang="en-US" sz="2400" i="1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g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(</a:t>
                </a:r>
                <a:r>
                  <a:rPr lang="en-US" sz="2400" i="1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x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)) ?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</a:p>
              <a:p>
                <a:endPara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</a:t>
                </a:r>
                <a:r>
                  <a:rPr lang="en-US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F. </a:t>
                </a:r>
                <a14:m>
                  <m:oMath xmlns:m="http://schemas.openxmlformats.org/officeDocument/2006/math">
                    <m:r>
                      <a:rPr lang="en-US" sz="2400" b="1" i="0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2400" b="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2</m:t>
                    </m:r>
                    <m:rad>
                      <m:radPr>
                        <m:degHide m:val="on"/>
                        <m:ctrlPr>
                          <a:rPr lang="en-US" sz="240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b="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sz="2400" b="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en-US" sz="2400" b="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+4</m:t>
                        </m:r>
                      </m:e>
                    </m:rad>
                    <m:r>
                      <a:rPr lang="en-US" sz="2400" b="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 panose="05050102010706020507" pitchFamily="18" charset="2"/>
                </a:endParaRPr>
              </a:p>
              <a:p>
                <a:r>
                  <a:rPr lang="en-US" sz="2400" b="1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      G.</a:t>
                </a:r>
                <a14:m>
                  <m:oMath xmlns:m="http://schemas.openxmlformats.org/officeDocument/2006/math">
                    <m:r>
                      <a:rPr lang="en-US" sz="2400" b="1" i="0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  </m:t>
                    </m:r>
                    <m:r>
                      <a:rPr lang="en-US" sz="2400" i="1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sz="2400" b="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ad>
                      <m:radPr>
                        <m:degHide m:val="on"/>
                        <m:ctrlPr>
                          <a:rPr lang="en-US" sz="2400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b="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sz="2400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en-US" sz="2400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+4</m:t>
                        </m:r>
                      </m:e>
                    </m:rad>
                  </m:oMath>
                </a14:m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 panose="05050102010706020507" pitchFamily="18" charset="2"/>
                </a:endParaRPr>
              </a:p>
              <a:p>
                <a:r>
                  <a:rPr lang="en-US" sz="2400" b="1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      H.  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40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b="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2</m:t>
                        </m:r>
                        <m:r>
                          <a:rPr lang="en-US" sz="2400" b="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en-US" sz="2400" b="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+4</m:t>
                        </m:r>
                      </m:e>
                    </m:rad>
                    <m:r>
                      <a:rPr lang="en-US" sz="2400" b="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 panose="05050102010706020507" pitchFamily="18" charset="2"/>
                </a:endParaRPr>
              </a:p>
              <a:p>
                <a:r>
                  <a:rPr lang="en-US" sz="2400" b="1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      J.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 </m:t>
                    </m:r>
                    <m:r>
                      <a:rPr lang="en-US" sz="2400" b="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  </m:t>
                    </m:r>
                    <m:rad>
                      <m:radPr>
                        <m:degHide m:val="on"/>
                        <m:ctrlPr>
                          <a:rPr lang="en-US" sz="240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b="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2</m:t>
                        </m:r>
                        <m:sSup>
                          <m:sSupPr>
                            <m:ctrlPr>
                              <a:rPr lang="en-US" sz="2400" b="0" i="1" dirty="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dirty="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2400" b="0" i="1" dirty="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2400" b="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+4</m:t>
                        </m:r>
                      </m:e>
                    </m:rad>
                    <m:r>
                      <a:rPr lang="en-US" sz="2400" b="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 panose="05050102010706020507" pitchFamily="18" charset="2"/>
                </a:endParaRPr>
              </a:p>
              <a:p>
                <a:r>
                  <a:rPr lang="en-US" sz="2400" b="1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      K.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 </m:t>
                    </m:r>
                    <m:r>
                      <a:rPr lang="en-US" sz="2400" b="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 </m:t>
                    </m:r>
                    <m:rad>
                      <m:radPr>
                        <m:degHide m:val="on"/>
                        <m:ctrlPr>
                          <a:rPr lang="en-US" sz="240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b="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sz="2400" b="0" i="1" dirty="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dirty="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2400" b="0" i="1" dirty="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2400" b="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+8</m:t>
                        </m:r>
                        <m:r>
                          <a:rPr lang="en-US" sz="2400" b="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</m:rad>
                    <m:r>
                      <a:rPr lang="en-US" sz="2400" b="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indent="-342900">
                  <a:buAutoNum type="arabicPeriod" startAt="5"/>
                </a:pPr>
                <a:endParaRPr lang="en-US" b="1" dirty="0"/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B131349E-833B-E529-FA2D-B43491EA277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810604" y="1775466"/>
                <a:ext cx="7458909" cy="3754489"/>
              </a:xfrm>
              <a:prstGeom prst="rect">
                <a:avLst/>
              </a:prstGeom>
              <a:blipFill>
                <a:blip r:embed="rId4"/>
                <a:stretch>
                  <a:fillRect l="-1307" t="-129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Picture 2">
            <a:extLst>
              <a:ext uri="{FF2B5EF4-FFF2-40B4-BE49-F238E27FC236}">
                <a16:creationId xmlns:a16="http://schemas.microsoft.com/office/drawing/2014/main" id="{843F9A6D-437C-7E3F-8B1C-57AE4F86D6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04" y="5383333"/>
            <a:ext cx="1543792" cy="1474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7792F1B-90AB-BAFF-D8AD-7CAFBFED67B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80968" y="2867025"/>
            <a:ext cx="3861310" cy="290240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05909C3-7221-9D62-1542-9B1A4352A70A}"/>
              </a:ext>
            </a:extLst>
          </p:cNvPr>
          <p:cNvSpPr txBox="1"/>
          <p:nvPr/>
        </p:nvSpPr>
        <p:spPr>
          <a:xfrm>
            <a:off x="857955" y="146901"/>
            <a:ext cx="86453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4D4D4D"/>
                </a:solidFill>
                <a:latin typeface="Arial" charset="0"/>
                <a:ea typeface="Arial" charset="0"/>
                <a:cs typeface="Arial" charset="0"/>
              </a:rPr>
              <a:t>education.ti.com/webinars   | Scaffold Technology Skills for the ACT</a:t>
            </a:r>
            <a:r>
              <a:rPr lang="en-US" sz="1400" baseline="30000" dirty="0">
                <a:solidFill>
                  <a:srgbClr val="4D4D4D"/>
                </a:solidFill>
                <a:latin typeface="Arial" charset="0"/>
                <a:ea typeface="Arial" charset="0"/>
                <a:cs typeface="Arial" charset="0"/>
              </a:rPr>
              <a:t>®</a:t>
            </a:r>
            <a:r>
              <a:rPr lang="en-US" sz="1400" dirty="0">
                <a:solidFill>
                  <a:srgbClr val="4D4D4D"/>
                </a:solidFill>
                <a:latin typeface="Arial" charset="0"/>
                <a:ea typeface="Arial" charset="0"/>
                <a:cs typeface="Arial" charset="0"/>
              </a:rPr>
              <a:t> Success Throughout the School Year</a:t>
            </a:r>
          </a:p>
        </p:txBody>
      </p:sp>
    </p:spTree>
    <p:extLst>
      <p:ext uri="{BB962C8B-B14F-4D97-AF65-F5344CB8AC3E}">
        <p14:creationId xmlns:p14="http://schemas.microsoft.com/office/powerpoint/2010/main" val="1931493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D361BF8-A33B-4559-3ED0-7299F2A567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9A17962D-F70A-C9C9-94E7-375C55BA16E1}"/>
              </a:ext>
            </a:extLst>
          </p:cNvPr>
          <p:cNvSpPr txBox="1">
            <a:spLocks/>
          </p:cNvSpPr>
          <p:nvPr/>
        </p:nvSpPr>
        <p:spPr>
          <a:xfrm>
            <a:off x="838200" y="914400"/>
            <a:ext cx="10515600" cy="6627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solidFill>
                  <a:srgbClr val="ED1C24"/>
                </a:solidFill>
                <a:latin typeface="Arial" panose="020B0604020202020204" pitchFamily="34" charset="0"/>
                <a:ea typeface="Lato" charset="0"/>
                <a:cs typeface="Arial" panose="020B0604020202020204" pitchFamily="34" charset="0"/>
              </a:rPr>
              <a:t>Use a List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B04422CB-1E34-9177-8BAC-A577A54F82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73124"/>
            <a:ext cx="1621210" cy="1540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88B3DEA-4647-AE8F-671F-283CDF51B731}"/>
              </a:ext>
            </a:extLst>
          </p:cNvPr>
          <p:cNvSpPr txBox="1"/>
          <p:nvPr/>
        </p:nvSpPr>
        <p:spPr>
          <a:xfrm flipH="1">
            <a:off x="1008361" y="1643064"/>
            <a:ext cx="700896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16. 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number 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positive and odd.  The number 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negative and even.  The number 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 b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is: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</a:p>
          <a:p>
            <a:endParaRPr 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F.   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positive and even.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      G.  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positive and odd.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      H.  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negative and even.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      J.   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negative and odd.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      K.  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zero 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 startAt="5"/>
            </a:pPr>
            <a:endParaRPr lang="en-US" b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A487747-24E5-C9DB-A97F-4D1F2D95AE1B}"/>
              </a:ext>
            </a:extLst>
          </p:cNvPr>
          <p:cNvSpPr txBox="1"/>
          <p:nvPr/>
        </p:nvSpPr>
        <p:spPr>
          <a:xfrm>
            <a:off x="857955" y="146901"/>
            <a:ext cx="86453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4D4D4D"/>
                </a:solidFill>
                <a:latin typeface="Arial" charset="0"/>
                <a:ea typeface="Arial" charset="0"/>
                <a:cs typeface="Arial" charset="0"/>
              </a:rPr>
              <a:t>education.ti.com/webinars   | Scaffold Technology Skills for the ACT</a:t>
            </a:r>
            <a:r>
              <a:rPr lang="en-US" sz="1400" baseline="30000" dirty="0">
                <a:solidFill>
                  <a:srgbClr val="4D4D4D"/>
                </a:solidFill>
                <a:latin typeface="Arial" charset="0"/>
                <a:ea typeface="Arial" charset="0"/>
                <a:cs typeface="Arial" charset="0"/>
              </a:rPr>
              <a:t>®</a:t>
            </a:r>
            <a:r>
              <a:rPr lang="en-US" sz="1400" dirty="0">
                <a:solidFill>
                  <a:srgbClr val="4D4D4D"/>
                </a:solidFill>
                <a:latin typeface="Arial" charset="0"/>
                <a:ea typeface="Arial" charset="0"/>
                <a:cs typeface="Arial" charset="0"/>
              </a:rPr>
              <a:t> Success Throughout the School Year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157029D-4924-D5C4-EB44-220E0950EAD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75499" y="2628763"/>
            <a:ext cx="3837515" cy="287813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489458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D361BF8-A33B-4559-3ED0-7299F2A567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9A17962D-F70A-C9C9-94E7-375C55BA16E1}"/>
              </a:ext>
            </a:extLst>
          </p:cNvPr>
          <p:cNvSpPr txBox="1">
            <a:spLocks/>
          </p:cNvSpPr>
          <p:nvPr/>
        </p:nvSpPr>
        <p:spPr>
          <a:xfrm>
            <a:off x="838200" y="914400"/>
            <a:ext cx="10515600" cy="6627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solidFill>
                  <a:srgbClr val="ED1C24"/>
                </a:solidFill>
                <a:latin typeface="Arial" panose="020B0604020202020204" pitchFamily="34" charset="0"/>
                <a:ea typeface="Lato" charset="0"/>
                <a:cs typeface="Arial" panose="020B0604020202020204" pitchFamily="34" charset="0"/>
              </a:rPr>
              <a:t>Use a List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88B3DEA-4647-AE8F-671F-283CDF51B731}"/>
              </a:ext>
            </a:extLst>
          </p:cNvPr>
          <p:cNvSpPr txBox="1"/>
          <p:nvPr/>
        </p:nvSpPr>
        <p:spPr>
          <a:xfrm flipH="1">
            <a:off x="1046461" y="1528306"/>
            <a:ext cx="700896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16. 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number a is positive and odd.  The number b is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negative and even.  The number a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 b is: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</a:p>
          <a:p>
            <a:endParaRPr 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F.   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positive and even.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      G.  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positive and odd.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      H.  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negative and even.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      J.   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negative and odd.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      K.  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zero 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 startAt="5"/>
            </a:pPr>
            <a:endParaRPr lang="en-US" b="1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D2F046D-11BE-173C-787D-BA9F42A1C4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04" y="5383333"/>
            <a:ext cx="1543792" cy="1474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630CB77-D4E3-99D7-CA5C-FCE3FD92036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97032" y="2467602"/>
            <a:ext cx="4537025" cy="341031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C9EBB2A-91D9-09EA-BAA4-6823E4FBC5F2}"/>
              </a:ext>
            </a:extLst>
          </p:cNvPr>
          <p:cNvSpPr txBox="1"/>
          <p:nvPr/>
        </p:nvSpPr>
        <p:spPr>
          <a:xfrm>
            <a:off x="857955" y="146901"/>
            <a:ext cx="86453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4D4D4D"/>
                </a:solidFill>
                <a:latin typeface="Arial" charset="0"/>
                <a:ea typeface="Arial" charset="0"/>
                <a:cs typeface="Arial" charset="0"/>
              </a:rPr>
              <a:t>education.ti.com/webinars   | Scaffold Technology Skills for the ACT</a:t>
            </a:r>
            <a:r>
              <a:rPr lang="en-US" sz="1400" baseline="30000" dirty="0">
                <a:solidFill>
                  <a:srgbClr val="4D4D4D"/>
                </a:solidFill>
                <a:latin typeface="Arial" charset="0"/>
                <a:ea typeface="Arial" charset="0"/>
                <a:cs typeface="Arial" charset="0"/>
              </a:rPr>
              <a:t>®</a:t>
            </a:r>
            <a:r>
              <a:rPr lang="en-US" sz="1400" dirty="0">
                <a:solidFill>
                  <a:srgbClr val="4D4D4D"/>
                </a:solidFill>
                <a:latin typeface="Arial" charset="0"/>
                <a:ea typeface="Arial" charset="0"/>
                <a:cs typeface="Arial" charset="0"/>
              </a:rPr>
              <a:t> Success Throughout the School Year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1847B4B-E34C-DD41-1D29-ACE5ACE774A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91113" y="4529138"/>
            <a:ext cx="457200" cy="342900"/>
          </a:xfrm>
          <a:prstGeom prst="rect">
            <a:avLst/>
          </a:prstGeom>
        </p:spPr>
      </p:pic>
      <p:pic>
        <p:nvPicPr>
          <p:cNvPr id="8" name="Picture 7" descr="A grid of symbols on a white background&#10;&#10;Description automatically generated">
            <a:extLst>
              <a:ext uri="{FF2B5EF4-FFF2-40B4-BE49-F238E27FC236}">
                <a16:creationId xmlns:a16="http://schemas.microsoft.com/office/drawing/2014/main" id="{C41466D4-5811-C0DB-8954-7601FFE11EB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00400" y="5029200"/>
            <a:ext cx="3133725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2815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D361BF8-A33B-4559-3ED0-7299F2A567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9A17962D-F70A-C9C9-94E7-375C55BA16E1}"/>
              </a:ext>
            </a:extLst>
          </p:cNvPr>
          <p:cNvSpPr txBox="1">
            <a:spLocks/>
          </p:cNvSpPr>
          <p:nvPr/>
        </p:nvSpPr>
        <p:spPr>
          <a:xfrm>
            <a:off x="838200" y="914400"/>
            <a:ext cx="10515600" cy="6627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solidFill>
                  <a:srgbClr val="ED1C24"/>
                </a:solidFill>
                <a:latin typeface="Arial" panose="020B0604020202020204" pitchFamily="34" charset="0"/>
                <a:ea typeface="Lato" charset="0"/>
                <a:cs typeface="Arial" panose="020B0604020202020204" pitchFamily="34" charset="0"/>
              </a:rPr>
              <a:t>Use a List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3AF3379-A0F3-0052-CFAB-B66FC175DE7B}"/>
              </a:ext>
            </a:extLst>
          </p:cNvPr>
          <p:cNvSpPr txBox="1"/>
          <p:nvPr/>
        </p:nvSpPr>
        <p:spPr>
          <a:xfrm>
            <a:off x="857955" y="146901"/>
            <a:ext cx="86453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>
                <a:solidFill>
                  <a:srgbClr val="4D4D4D"/>
                </a:solidFill>
                <a:latin typeface="Arial" charset="0"/>
                <a:ea typeface="Arial" charset="0"/>
                <a:cs typeface="Arial" charset="0"/>
              </a:rPr>
              <a:t>education.ti.com</a:t>
            </a:r>
            <a:r>
              <a:rPr lang="en-US" sz="1400" dirty="0">
                <a:solidFill>
                  <a:srgbClr val="4D4D4D"/>
                </a:solidFill>
                <a:latin typeface="Arial" charset="0"/>
                <a:ea typeface="Arial" charset="0"/>
                <a:cs typeface="Arial" charset="0"/>
              </a:rPr>
              <a:t>/webinars   | Scaffold Technology Skills for the ACT® Success Throughout the School Year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B04422CB-1E34-9177-8BAC-A577A54F82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73124"/>
            <a:ext cx="1621210" cy="1540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C88B3DEA-4647-AE8F-671F-283CDF51B731}"/>
                  </a:ext>
                </a:extLst>
              </p:cNvPr>
              <p:cNvSpPr txBox="1"/>
              <p:nvPr/>
            </p:nvSpPr>
            <p:spPr>
              <a:xfrm flipH="1">
                <a:off x="1079118" y="1542241"/>
                <a:ext cx="7008968" cy="49859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16.  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What is the solution for  </a:t>
                </a:r>
                <a:r>
                  <a:rPr lang="en-US" sz="24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w 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in the equation</a:t>
                </a:r>
              </a:p>
              <a:p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        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4</m:t>
                    </m:r>
                    <m:d>
                      <m:dPr>
                        <m:ctrlP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𝑤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+2</m:t>
                        </m:r>
                      </m:e>
                    </m:d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(4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𝑤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+1)</m:t>
                    </m:r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?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</a:p>
              <a:p>
                <a:endPara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</a:t>
                </a:r>
                <a:r>
                  <a:rPr lang="en-US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F.    </a:t>
                </a:r>
                <a14:m>
                  <m:oMath xmlns:m="http://schemas.openxmlformats.org/officeDocument/2006/math">
                    <m:r>
                      <a:rPr lang="en-US" sz="24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</m:t>
                    </m:r>
                    <m:f>
                      <m:fPr>
                        <m:ctrlPr>
                          <a:rPr lang="en-US" sz="24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24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 panose="05050102010706020507" pitchFamily="18" charset="2"/>
                </a:endParaRPr>
              </a:p>
              <a:p>
                <a:endPara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 panose="05050102010706020507" pitchFamily="18" charset="2"/>
                </a:endParaRPr>
              </a:p>
              <a:p>
                <a:r>
                  <a:rPr lang="en-US" sz="2400" b="1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      G.   </a:t>
                </a:r>
                <a14:m>
                  <m:oMath xmlns:m="http://schemas.openxmlformats.org/officeDocument/2006/math">
                    <m:r>
                      <a:rPr lang="en-US" sz="24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−</m:t>
                    </m:r>
                    <m:f>
                      <m:fPr>
                        <m:ctrlPr>
                          <a:rPr lang="en-US" sz="24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en-US" sz="24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3</m:t>
                        </m:r>
                      </m:num>
                      <m:den>
                        <m:r>
                          <a:rPr lang="en-US" sz="24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10</m:t>
                        </m:r>
                      </m:den>
                    </m:f>
                  </m:oMath>
                </a14:m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 panose="05050102010706020507" pitchFamily="18" charset="2"/>
                </a:endParaRPr>
              </a:p>
              <a:p>
                <a:endPara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 panose="05050102010706020507" pitchFamily="18" charset="2"/>
                </a:endParaRPr>
              </a:p>
              <a:p>
                <a:r>
                  <a:rPr lang="en-US" sz="2400" b="1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      H.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1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2</m:t>
                        </m:r>
                      </m:den>
                    </m:f>
                  </m:oMath>
                </a14:m>
                <a:endParaRPr lang="en-US" sz="2400" b="0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 panose="05050102010706020507" pitchFamily="18" charset="2"/>
                </a:endParaRPr>
              </a:p>
              <a:p>
                <a:endParaRPr lang="en-US" sz="1000" b="0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 panose="05050102010706020507" pitchFamily="18" charset="2"/>
                </a:endParaRPr>
              </a:p>
              <a:p>
                <a:r>
                  <a:rPr lang="en-US" sz="2400" b="1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      J.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3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5</m:t>
                        </m:r>
                      </m:den>
                    </m:f>
                  </m:oMath>
                </a14:m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 panose="05050102010706020507" pitchFamily="18" charset="2"/>
                </a:endParaRPr>
              </a:p>
              <a:p>
                <a:endPara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 panose="05050102010706020507" pitchFamily="18" charset="2"/>
                </a:endParaRPr>
              </a:p>
              <a:p>
                <a:r>
                  <a:rPr lang="en-US" sz="2400" b="1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      K.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en-US" sz="24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33</m:t>
                        </m:r>
                      </m:num>
                      <m:den>
                        <m:r>
                          <a:rPr lang="en-US" sz="24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20</m:t>
                        </m:r>
                      </m:den>
                    </m:f>
                  </m:oMath>
                </a14:m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 panose="05050102010706020507" pitchFamily="18" charset="2"/>
                </a:endParaRPr>
              </a:p>
              <a:p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indent="-342900">
                  <a:buAutoNum type="arabicPeriod" startAt="5"/>
                </a:pPr>
                <a:endParaRPr lang="en-US" b="1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C88B3DEA-4647-AE8F-671F-283CDF51B7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1079118" y="1542241"/>
                <a:ext cx="7008968" cy="4985980"/>
              </a:xfrm>
              <a:prstGeom prst="rect">
                <a:avLst/>
              </a:prstGeom>
              <a:blipFill>
                <a:blip r:embed="rId6"/>
                <a:stretch>
                  <a:fillRect l="-1304" t="-9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>
            <a:extLst>
              <a:ext uri="{FF2B5EF4-FFF2-40B4-BE49-F238E27FC236}">
                <a16:creationId xmlns:a16="http://schemas.microsoft.com/office/drawing/2014/main" id="{37C0C44F-07F3-CE87-E851-3DC8B9FF4FE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34509" y="2455324"/>
            <a:ext cx="4289802" cy="321735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178147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D361BF8-A33B-4559-3ED0-7299F2A567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9A17962D-F70A-C9C9-94E7-375C55BA16E1}"/>
              </a:ext>
            </a:extLst>
          </p:cNvPr>
          <p:cNvSpPr txBox="1">
            <a:spLocks/>
          </p:cNvSpPr>
          <p:nvPr/>
        </p:nvSpPr>
        <p:spPr>
          <a:xfrm>
            <a:off x="838200" y="914400"/>
            <a:ext cx="10515600" cy="6627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solidFill>
                  <a:srgbClr val="ED1C24"/>
                </a:solidFill>
                <a:latin typeface="Arial" panose="020B0604020202020204" pitchFamily="34" charset="0"/>
                <a:ea typeface="Lato" charset="0"/>
                <a:cs typeface="Arial" panose="020B0604020202020204" pitchFamily="34" charset="0"/>
              </a:rPr>
              <a:t>Use a List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C88B3DEA-4647-AE8F-671F-283CDF51B731}"/>
                  </a:ext>
                </a:extLst>
              </p:cNvPr>
              <p:cNvSpPr txBox="1"/>
              <p:nvPr/>
            </p:nvSpPr>
            <p:spPr>
              <a:xfrm flipH="1">
                <a:off x="1079118" y="1542241"/>
                <a:ext cx="7008968" cy="49859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16.  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What is the solution for  </a:t>
                </a:r>
                <a:r>
                  <a:rPr lang="en-US" sz="24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w 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in the equation</a:t>
                </a:r>
              </a:p>
              <a:p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        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4</m:t>
                    </m:r>
                    <m:d>
                      <m:dPr>
                        <m:ctrlP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𝑤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+2</m:t>
                        </m:r>
                      </m:e>
                    </m:d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(4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𝑤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+1)</m:t>
                    </m:r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?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</a:p>
              <a:p>
                <a:endPara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</a:t>
                </a:r>
                <a:r>
                  <a:rPr lang="en-US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F.    </a:t>
                </a:r>
                <a14:m>
                  <m:oMath xmlns:m="http://schemas.openxmlformats.org/officeDocument/2006/math">
                    <m:r>
                      <a:rPr lang="en-US" sz="24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</m:t>
                    </m:r>
                    <m:f>
                      <m:fPr>
                        <m:ctrlPr>
                          <a:rPr lang="en-US" sz="24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24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 panose="05050102010706020507" pitchFamily="18" charset="2"/>
                </a:endParaRPr>
              </a:p>
              <a:p>
                <a:endPara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 panose="05050102010706020507" pitchFamily="18" charset="2"/>
                </a:endParaRPr>
              </a:p>
              <a:p>
                <a:r>
                  <a:rPr lang="en-US" sz="2400" b="1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      G.   </a:t>
                </a:r>
                <a14:m>
                  <m:oMath xmlns:m="http://schemas.openxmlformats.org/officeDocument/2006/math">
                    <m:r>
                      <a:rPr lang="en-US" sz="24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−</m:t>
                    </m:r>
                    <m:f>
                      <m:fPr>
                        <m:ctrlPr>
                          <a:rPr lang="en-US" sz="24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en-US" sz="24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3</m:t>
                        </m:r>
                      </m:num>
                      <m:den>
                        <m:r>
                          <a:rPr lang="en-US" sz="24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10</m:t>
                        </m:r>
                      </m:den>
                    </m:f>
                  </m:oMath>
                </a14:m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 panose="05050102010706020507" pitchFamily="18" charset="2"/>
                </a:endParaRPr>
              </a:p>
              <a:p>
                <a:endPara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 panose="05050102010706020507" pitchFamily="18" charset="2"/>
                </a:endParaRPr>
              </a:p>
              <a:p>
                <a:r>
                  <a:rPr lang="en-US" sz="2400" b="1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      H.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1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2</m:t>
                        </m:r>
                      </m:den>
                    </m:f>
                  </m:oMath>
                </a14:m>
                <a:endParaRPr lang="en-US" sz="2400" b="0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 panose="05050102010706020507" pitchFamily="18" charset="2"/>
                </a:endParaRPr>
              </a:p>
              <a:p>
                <a:endParaRPr lang="en-US" sz="1000" b="0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 panose="05050102010706020507" pitchFamily="18" charset="2"/>
                </a:endParaRPr>
              </a:p>
              <a:p>
                <a:r>
                  <a:rPr lang="en-US" sz="2400" b="1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      J.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3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5</m:t>
                        </m:r>
                      </m:den>
                    </m:f>
                  </m:oMath>
                </a14:m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 panose="05050102010706020507" pitchFamily="18" charset="2"/>
                </a:endParaRPr>
              </a:p>
              <a:p>
                <a:endPara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 panose="05050102010706020507" pitchFamily="18" charset="2"/>
                </a:endParaRPr>
              </a:p>
              <a:p>
                <a:r>
                  <a:rPr lang="en-US" sz="2400" b="1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      K.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en-US" sz="24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33</m:t>
                        </m:r>
                      </m:num>
                      <m:den>
                        <m:r>
                          <a:rPr lang="en-US" sz="24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20</m:t>
                        </m:r>
                      </m:den>
                    </m:f>
                  </m:oMath>
                </a14:m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 panose="05050102010706020507" pitchFamily="18" charset="2"/>
                </a:endParaRPr>
              </a:p>
              <a:p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indent="-342900">
                  <a:buAutoNum type="arabicPeriod" startAt="5"/>
                </a:pPr>
                <a:endParaRPr lang="en-US" b="1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C88B3DEA-4647-AE8F-671F-283CDF51B7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1079118" y="1542241"/>
                <a:ext cx="7008968" cy="4985980"/>
              </a:xfrm>
              <a:prstGeom prst="rect">
                <a:avLst/>
              </a:prstGeom>
              <a:blipFill>
                <a:blip r:embed="rId4"/>
                <a:stretch>
                  <a:fillRect l="-1304" t="-9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Picture 1">
            <a:extLst>
              <a:ext uri="{FF2B5EF4-FFF2-40B4-BE49-F238E27FC236}">
                <a16:creationId xmlns:a16="http://schemas.microsoft.com/office/drawing/2014/main" id="{3BBB4951-0586-6ED4-569F-C295139014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04" y="5383333"/>
            <a:ext cx="1543792" cy="1474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A086978-DCDF-6AD0-27BA-C70F001696F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33482" y="2377168"/>
            <a:ext cx="4553404" cy="342262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3074C6B-145C-CDA4-BB85-88DFCCECCB0A}"/>
              </a:ext>
            </a:extLst>
          </p:cNvPr>
          <p:cNvSpPr txBox="1"/>
          <p:nvPr/>
        </p:nvSpPr>
        <p:spPr>
          <a:xfrm>
            <a:off x="857955" y="146901"/>
            <a:ext cx="86453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4D4D4D"/>
                </a:solidFill>
                <a:latin typeface="Arial" charset="0"/>
                <a:ea typeface="Arial" charset="0"/>
                <a:cs typeface="Arial" charset="0"/>
              </a:rPr>
              <a:t>education.ti.com/webinars   | Scaffold Technology Skills for the ACT</a:t>
            </a:r>
            <a:r>
              <a:rPr lang="en-US" sz="1400" baseline="30000" dirty="0">
                <a:solidFill>
                  <a:srgbClr val="4D4D4D"/>
                </a:solidFill>
                <a:latin typeface="Arial" charset="0"/>
                <a:ea typeface="Arial" charset="0"/>
                <a:cs typeface="Arial" charset="0"/>
              </a:rPr>
              <a:t>®</a:t>
            </a:r>
            <a:r>
              <a:rPr lang="en-US" sz="1400" dirty="0">
                <a:solidFill>
                  <a:srgbClr val="4D4D4D"/>
                </a:solidFill>
                <a:latin typeface="Arial" charset="0"/>
                <a:ea typeface="Arial" charset="0"/>
                <a:cs typeface="Arial" charset="0"/>
              </a:rPr>
              <a:t> Success Throughout the School Year</a:t>
            </a:r>
          </a:p>
        </p:txBody>
      </p:sp>
    </p:spTree>
    <p:extLst>
      <p:ext uri="{BB962C8B-B14F-4D97-AF65-F5344CB8AC3E}">
        <p14:creationId xmlns:p14="http://schemas.microsoft.com/office/powerpoint/2010/main" val="1384293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E16C899-21AC-D686-C00E-AC21E2BE4C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31A59B15-1E94-582D-EFEC-196FC0CC1D24}"/>
              </a:ext>
            </a:extLst>
          </p:cNvPr>
          <p:cNvSpPr txBox="1">
            <a:spLocks/>
          </p:cNvSpPr>
          <p:nvPr/>
        </p:nvSpPr>
        <p:spPr>
          <a:xfrm>
            <a:off x="786683" y="779722"/>
            <a:ext cx="10515600" cy="6627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solidFill>
                  <a:srgbClr val="ED1C24"/>
                </a:solidFill>
                <a:latin typeface="Arial" panose="020B0604020202020204" pitchFamily="34" charset="0"/>
                <a:ea typeface="Lato" charset="0"/>
                <a:cs typeface="Arial" panose="020B0604020202020204" pitchFamily="34" charset="0"/>
              </a:rPr>
              <a:t>Figures are Generally Drawn to Scale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FAEEAFC6-9E00-084E-7B2A-2550F4E702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1" y="4317529"/>
            <a:ext cx="1621210" cy="1540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C7DE1DD-1789-12EA-7A45-7C388159390F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b="71886"/>
          <a:stretch/>
        </p:blipFill>
        <p:spPr>
          <a:xfrm>
            <a:off x="1121236" y="1290852"/>
            <a:ext cx="9846493" cy="14746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952A78F-3AD2-DBF7-FEE0-4495429C58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193" y="5518376"/>
            <a:ext cx="1543792" cy="1474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2B5F890-C464-5B52-CE36-7F03075561A0}"/>
              </a:ext>
            </a:extLst>
          </p:cNvPr>
          <p:cNvSpPr txBox="1"/>
          <p:nvPr/>
        </p:nvSpPr>
        <p:spPr>
          <a:xfrm>
            <a:off x="857955" y="146901"/>
            <a:ext cx="86453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4D4D4D"/>
                </a:solidFill>
                <a:latin typeface="Arial" charset="0"/>
                <a:ea typeface="Arial" charset="0"/>
                <a:cs typeface="Arial" charset="0"/>
              </a:rPr>
              <a:t>education.ti.com/webinars   | Scaffold Technology Skills for the ACT</a:t>
            </a:r>
            <a:r>
              <a:rPr lang="en-US" sz="1400" baseline="30000" dirty="0">
                <a:solidFill>
                  <a:srgbClr val="4D4D4D"/>
                </a:solidFill>
                <a:latin typeface="Arial" charset="0"/>
                <a:ea typeface="Arial" charset="0"/>
                <a:cs typeface="Arial" charset="0"/>
              </a:rPr>
              <a:t>®</a:t>
            </a:r>
            <a:r>
              <a:rPr lang="en-US" sz="1400" dirty="0">
                <a:solidFill>
                  <a:srgbClr val="4D4D4D"/>
                </a:solidFill>
                <a:latin typeface="Arial" charset="0"/>
                <a:ea typeface="Arial" charset="0"/>
                <a:cs typeface="Arial" charset="0"/>
              </a:rPr>
              <a:t> Success Throughout the School Year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5F8E92E-27D4-C9F7-7D72-D3CE447DD83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52523" y="2498310"/>
            <a:ext cx="4886953" cy="3360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15991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F1757CA-132B-253C-022B-FA1AC201B6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F244704D-5EA5-6DFF-0B87-818A50AFC51E}"/>
              </a:ext>
            </a:extLst>
          </p:cNvPr>
          <p:cNvSpPr txBox="1">
            <a:spLocks/>
          </p:cNvSpPr>
          <p:nvPr/>
        </p:nvSpPr>
        <p:spPr>
          <a:xfrm>
            <a:off x="635000" y="648857"/>
            <a:ext cx="10515600" cy="6627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solidFill>
                  <a:srgbClr val="ED1C24"/>
                </a:solidFill>
                <a:latin typeface="Arial" panose="020B0604020202020204" pitchFamily="34" charset="0"/>
                <a:ea typeface="Lato" charset="0"/>
                <a:cs typeface="Arial" panose="020B0604020202020204" pitchFamily="34" charset="0"/>
              </a:rPr>
              <a:t>Figures are Generally Drawn to Scale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66036186-7B99-BE03-118A-CADE07B964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1" y="4317529"/>
            <a:ext cx="1621210" cy="1540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E79554D-6855-791C-28A7-6F978A36BF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193" y="5518376"/>
            <a:ext cx="1543792" cy="1474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7F359BD-8BD2-1E47-F1A0-005781A1BE43}"/>
              </a:ext>
            </a:extLst>
          </p:cNvPr>
          <p:cNvSpPr txBox="1"/>
          <p:nvPr/>
        </p:nvSpPr>
        <p:spPr>
          <a:xfrm>
            <a:off x="857955" y="146901"/>
            <a:ext cx="86453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4D4D4D"/>
                </a:solidFill>
                <a:latin typeface="Arial" charset="0"/>
                <a:ea typeface="Arial" charset="0"/>
                <a:cs typeface="Arial" charset="0"/>
              </a:rPr>
              <a:t>education.ti.com/webinars   | Scaffold Technology Skills for the ACT</a:t>
            </a:r>
            <a:r>
              <a:rPr lang="en-US" sz="1400" baseline="30000" dirty="0">
                <a:solidFill>
                  <a:srgbClr val="4D4D4D"/>
                </a:solidFill>
                <a:latin typeface="Arial" charset="0"/>
                <a:ea typeface="Arial" charset="0"/>
                <a:cs typeface="Arial" charset="0"/>
              </a:rPr>
              <a:t>®</a:t>
            </a:r>
            <a:r>
              <a:rPr lang="en-US" sz="1400" dirty="0">
                <a:solidFill>
                  <a:srgbClr val="4D4D4D"/>
                </a:solidFill>
                <a:latin typeface="Arial" charset="0"/>
                <a:ea typeface="Arial" charset="0"/>
                <a:cs typeface="Arial" charset="0"/>
              </a:rPr>
              <a:t> Success Throughout the School Year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44604B2-6E21-CB81-E7C4-733129D85A3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52523" y="1867693"/>
            <a:ext cx="4886953" cy="336017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BCA32B0-726C-3A46-F6B3-F52CBB7C4A65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 amt="70000"/>
          </a:blip>
          <a:stretch>
            <a:fillRect/>
          </a:stretch>
        </p:blipFill>
        <p:spPr>
          <a:xfrm>
            <a:off x="6095999" y="3036772"/>
            <a:ext cx="3891444" cy="199859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CC6A520-EE31-4CB5-209F-5B1A5B71F00D}"/>
              </a:ext>
            </a:extLst>
          </p:cNvPr>
          <p:cNvPicPr>
            <a:picLocks noChangeAspect="1"/>
          </p:cNvPicPr>
          <p:nvPr/>
        </p:nvPicPr>
        <p:blipFill>
          <a:blip r:embed="rId8">
            <a:alphaModFix amt="70000"/>
          </a:blip>
          <a:stretch>
            <a:fillRect/>
          </a:stretch>
        </p:blipFill>
        <p:spPr>
          <a:xfrm>
            <a:off x="2150281" y="2885273"/>
            <a:ext cx="3872700" cy="213782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152FE389-1476-4D1A-FAE8-D1FEDEF3B1D7}"/>
              </a:ext>
            </a:extLst>
          </p:cNvPr>
          <p:cNvPicPr>
            <a:picLocks noChangeAspect="1"/>
          </p:cNvPicPr>
          <p:nvPr/>
        </p:nvPicPr>
        <p:blipFill>
          <a:blip r:embed="rId9">
            <a:alphaModFix amt="70000"/>
          </a:blip>
          <a:stretch>
            <a:fillRect/>
          </a:stretch>
        </p:blipFill>
        <p:spPr>
          <a:xfrm rot="6909791">
            <a:off x="3877820" y="2247558"/>
            <a:ext cx="3418342" cy="186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227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E6730BD-2396-D2D4-DCB2-44B9A4B52B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8EAEFF2B-F7B8-FDB8-2922-C75ECB7BF9D5}"/>
              </a:ext>
            </a:extLst>
          </p:cNvPr>
          <p:cNvSpPr txBox="1">
            <a:spLocks/>
          </p:cNvSpPr>
          <p:nvPr/>
        </p:nvSpPr>
        <p:spPr>
          <a:xfrm>
            <a:off x="838200" y="914400"/>
            <a:ext cx="10515600" cy="6627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solidFill>
                  <a:srgbClr val="ED1C24"/>
                </a:solidFill>
                <a:latin typeface="Arial" panose="020B0604020202020204" pitchFamily="34" charset="0"/>
                <a:ea typeface="Lato" charset="0"/>
                <a:cs typeface="Arial" panose="020B0604020202020204" pitchFamily="34" charset="0"/>
              </a:rPr>
              <a:t>Figures are Generally Drawn to Scale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29874373-8936-3F5F-5C1F-BCF347BA71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1" y="4317529"/>
            <a:ext cx="1621210" cy="1540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A9113B9-E511-67B5-EF96-01858608B8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0991" y="1477561"/>
            <a:ext cx="7772400" cy="414043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675E804-99E6-95E9-0CC5-12CDBF667C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193" y="5518376"/>
            <a:ext cx="1543792" cy="1474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7DA5D18-4F72-704F-57E3-B7110F6C6EBF}"/>
              </a:ext>
            </a:extLst>
          </p:cNvPr>
          <p:cNvSpPr txBox="1"/>
          <p:nvPr/>
        </p:nvSpPr>
        <p:spPr>
          <a:xfrm>
            <a:off x="857955" y="146901"/>
            <a:ext cx="86453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4D4D4D"/>
                </a:solidFill>
                <a:latin typeface="Arial" charset="0"/>
                <a:ea typeface="Arial" charset="0"/>
                <a:cs typeface="Arial" charset="0"/>
              </a:rPr>
              <a:t>education.ti.com/webinars   | Scaffold Technology Skills for the ACT</a:t>
            </a:r>
            <a:r>
              <a:rPr lang="en-US" sz="1400" baseline="30000" dirty="0">
                <a:solidFill>
                  <a:srgbClr val="4D4D4D"/>
                </a:solidFill>
                <a:latin typeface="Arial" charset="0"/>
                <a:ea typeface="Arial" charset="0"/>
                <a:cs typeface="Arial" charset="0"/>
              </a:rPr>
              <a:t>®</a:t>
            </a:r>
            <a:r>
              <a:rPr lang="en-US" sz="1400" dirty="0">
                <a:solidFill>
                  <a:srgbClr val="4D4D4D"/>
                </a:solidFill>
                <a:latin typeface="Arial" charset="0"/>
                <a:ea typeface="Arial" charset="0"/>
                <a:cs typeface="Arial" charset="0"/>
              </a:rPr>
              <a:t> Success Throughout the School Year</a:t>
            </a:r>
          </a:p>
        </p:txBody>
      </p:sp>
    </p:spTree>
    <p:extLst>
      <p:ext uri="{BB962C8B-B14F-4D97-AF65-F5344CB8AC3E}">
        <p14:creationId xmlns:p14="http://schemas.microsoft.com/office/powerpoint/2010/main" val="37154360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F77B10D-21A7-09F8-5D89-2F4EEBEBCB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23E2D0D6-1C65-0EC0-5541-036E33B64D94}"/>
              </a:ext>
            </a:extLst>
          </p:cNvPr>
          <p:cNvSpPr txBox="1">
            <a:spLocks/>
          </p:cNvSpPr>
          <p:nvPr/>
        </p:nvSpPr>
        <p:spPr>
          <a:xfrm>
            <a:off x="838200" y="914400"/>
            <a:ext cx="10515600" cy="6627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solidFill>
                  <a:srgbClr val="ED1C24"/>
                </a:solidFill>
                <a:latin typeface="Arial" panose="020B0604020202020204" pitchFamily="34" charset="0"/>
                <a:ea typeface="Lato" charset="0"/>
                <a:cs typeface="Arial" panose="020B0604020202020204" pitchFamily="34" charset="0"/>
              </a:rPr>
              <a:t>Webinar Description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ECA014-C2AD-CA47-9178-E56A7BC7DD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7955" y="1577182"/>
            <a:ext cx="10515600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4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Help your students master their calculator skills to give them an edge on the ACT</a:t>
            </a:r>
            <a:r>
              <a:rPr lang="en-US" sz="2400" baseline="300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®</a:t>
            </a:r>
            <a:r>
              <a:rPr lang="en-US" sz="24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exam this school year.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In this webinar, we will discuss several calculator skills that students should practice throughout the school year that will promote ACT</a:t>
            </a:r>
            <a:r>
              <a:rPr lang="en-US" sz="2400" baseline="30000" dirty="0">
                <a:latin typeface="Arial" panose="020B0604020202020204" pitchFamily="34" charset="0"/>
                <a:cs typeface="Arial" panose="020B0604020202020204" pitchFamily="34" charset="0"/>
              </a:rPr>
              <a:t>®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success. Student technology fluency should evolve as their problem-solving skills and mathematical understanding develops. </a:t>
            </a:r>
            <a:b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We will work through ACT</a:t>
            </a:r>
            <a:r>
              <a:rPr lang="en-US" sz="2400" baseline="30000" dirty="0">
                <a:latin typeface="Arial" panose="020B0604020202020204" pitchFamily="34" charset="0"/>
                <a:cs typeface="Arial" panose="020B0604020202020204" pitchFamily="34" charset="0"/>
              </a:rPr>
              <a:t>®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- like problems discussing multiple solution paths, applying TI technology skills using both TI-84 Plus CE and the </a:t>
            </a:r>
            <a:b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TI-Nspire™ CX II graphing calculators. </a:t>
            </a:r>
            <a:b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Join the live webinar for the chance to win a TI graphing calculator. (See </a:t>
            </a:r>
            <a:r>
              <a:rPr lang="en-US" sz="2400" u="sng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drawing rules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.)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325FE35-2CD6-86FD-8EE6-C24873900476}"/>
              </a:ext>
            </a:extLst>
          </p:cNvPr>
          <p:cNvSpPr txBox="1"/>
          <p:nvPr/>
        </p:nvSpPr>
        <p:spPr>
          <a:xfrm>
            <a:off x="857955" y="146901"/>
            <a:ext cx="86453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4D4D4D"/>
                </a:solidFill>
                <a:latin typeface="Arial" charset="0"/>
                <a:ea typeface="Arial" charset="0"/>
                <a:cs typeface="Arial" charset="0"/>
              </a:rPr>
              <a:t>education.ti.com/webinars   | Scaffold Technology Skills for the ACT</a:t>
            </a:r>
            <a:r>
              <a:rPr lang="en-US" sz="1400" baseline="30000" dirty="0">
                <a:solidFill>
                  <a:srgbClr val="4D4D4D"/>
                </a:solidFill>
                <a:latin typeface="Arial" charset="0"/>
                <a:ea typeface="Arial" charset="0"/>
                <a:cs typeface="Arial" charset="0"/>
              </a:rPr>
              <a:t>®</a:t>
            </a:r>
            <a:r>
              <a:rPr lang="en-US" sz="1400" dirty="0">
                <a:solidFill>
                  <a:srgbClr val="4D4D4D"/>
                </a:solidFill>
                <a:latin typeface="Arial" charset="0"/>
                <a:ea typeface="Arial" charset="0"/>
                <a:cs typeface="Arial" charset="0"/>
              </a:rPr>
              <a:t> Success Throughout the School Year</a:t>
            </a:r>
          </a:p>
        </p:txBody>
      </p:sp>
    </p:spTree>
    <p:extLst>
      <p:ext uri="{BB962C8B-B14F-4D97-AF65-F5344CB8AC3E}">
        <p14:creationId xmlns:p14="http://schemas.microsoft.com/office/powerpoint/2010/main" val="413607799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D361BF8-A33B-4559-3ED0-7299F2A567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9A17962D-F70A-C9C9-94E7-375C55BA16E1}"/>
              </a:ext>
            </a:extLst>
          </p:cNvPr>
          <p:cNvSpPr txBox="1">
            <a:spLocks/>
          </p:cNvSpPr>
          <p:nvPr/>
        </p:nvSpPr>
        <p:spPr>
          <a:xfrm>
            <a:off x="838200" y="914400"/>
            <a:ext cx="10515600" cy="6627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solidFill>
                  <a:srgbClr val="ED1C24"/>
                </a:solidFill>
                <a:latin typeface="Arial" panose="020B0604020202020204" pitchFamily="34" charset="0"/>
                <a:ea typeface="Lato" charset="0"/>
                <a:cs typeface="Arial" panose="020B0604020202020204" pitchFamily="34" charset="0"/>
              </a:rPr>
              <a:t>Numeric Solver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3AF3379-A0F3-0052-CFAB-B66FC175DE7B}"/>
              </a:ext>
            </a:extLst>
          </p:cNvPr>
          <p:cNvSpPr txBox="1"/>
          <p:nvPr/>
        </p:nvSpPr>
        <p:spPr>
          <a:xfrm>
            <a:off x="857955" y="146901"/>
            <a:ext cx="86453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>
                <a:solidFill>
                  <a:srgbClr val="4D4D4D"/>
                </a:solidFill>
                <a:latin typeface="Arial" charset="0"/>
                <a:ea typeface="Arial" charset="0"/>
                <a:cs typeface="Arial" charset="0"/>
              </a:rPr>
              <a:t>education.ti.com</a:t>
            </a:r>
            <a:r>
              <a:rPr lang="en-US" sz="1400" dirty="0">
                <a:solidFill>
                  <a:srgbClr val="4D4D4D"/>
                </a:solidFill>
                <a:latin typeface="Arial" charset="0"/>
                <a:ea typeface="Arial" charset="0"/>
                <a:cs typeface="Arial" charset="0"/>
              </a:rPr>
              <a:t>/webinars   | Scaffold Technology Skills for the ACT® Success Throughout the School Year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B04422CB-1E34-9177-8BAC-A577A54F82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73124"/>
            <a:ext cx="1621210" cy="1540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C88B3DEA-4647-AE8F-671F-283CDF51B731}"/>
                  </a:ext>
                </a:extLst>
              </p:cNvPr>
              <p:cNvSpPr txBox="1"/>
              <p:nvPr/>
            </p:nvSpPr>
            <p:spPr>
              <a:xfrm flipH="1">
                <a:off x="1079118" y="1542241"/>
                <a:ext cx="7008968" cy="51689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8.   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What number, when added to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sz="2400" b="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, gives a sum that is</a:t>
                </a:r>
              </a:p>
              <a:p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</a:t>
                </a:r>
                <a:r>
                  <a:rPr lang="en-US" sz="2400" b="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equal to the sum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of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?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</a:p>
              <a:p>
                <a:endPara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</a:t>
                </a:r>
                <a:r>
                  <a:rPr lang="en-US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F.    </a:t>
                </a:r>
                <a14:m>
                  <m:oMath xmlns:m="http://schemas.openxmlformats.org/officeDocument/2006/math">
                    <m:r>
                      <a:rPr lang="en-US" sz="2400" b="1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</m:t>
                    </m:r>
                    <m:f>
                      <m:fPr>
                        <m:ctrlPr>
                          <a:rPr lang="en-US" sz="24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a:rPr lang="en-US" sz="24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12</m:t>
                        </m:r>
                      </m:den>
                    </m:f>
                  </m:oMath>
                </a14:m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 panose="05050102010706020507" pitchFamily="18" charset="2"/>
                </a:endParaRPr>
              </a:p>
              <a:p>
                <a:endPara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 panose="05050102010706020507" pitchFamily="18" charset="2"/>
                </a:endParaRPr>
              </a:p>
              <a:p>
                <a:r>
                  <a:rPr lang="en-US" sz="2400" b="1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      G.   </a:t>
                </a:r>
                <a14:m>
                  <m:oMath xmlns:m="http://schemas.openxmlformats.org/officeDocument/2006/math">
                    <m:r>
                      <a:rPr lang="en-US" sz="24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−</m:t>
                    </m:r>
                    <m:f>
                      <m:fPr>
                        <m:ctrlPr>
                          <a:rPr lang="en-US" sz="24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en-US" sz="24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3</m:t>
                        </m:r>
                      </m:num>
                      <m:den>
                        <m:r>
                          <a:rPr lang="en-US" sz="24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10</m:t>
                        </m:r>
                      </m:den>
                    </m:f>
                  </m:oMath>
                </a14:m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 panose="05050102010706020507" pitchFamily="18" charset="2"/>
                </a:endParaRPr>
              </a:p>
              <a:p>
                <a:endPara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 panose="05050102010706020507" pitchFamily="18" charset="2"/>
                </a:endParaRPr>
              </a:p>
              <a:p>
                <a:r>
                  <a:rPr lang="en-US" sz="2400" b="1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      H.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5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12</m:t>
                        </m:r>
                      </m:den>
                    </m:f>
                  </m:oMath>
                </a14:m>
                <a:endParaRPr lang="en-US" sz="2400" b="0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 panose="05050102010706020507" pitchFamily="18" charset="2"/>
                </a:endParaRPr>
              </a:p>
              <a:p>
                <a:endParaRPr lang="en-US" sz="1000" b="0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 panose="05050102010706020507" pitchFamily="18" charset="2"/>
                </a:endParaRPr>
              </a:p>
              <a:p>
                <a:r>
                  <a:rPr lang="en-US" sz="2400" b="1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      J.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3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5</m:t>
                        </m:r>
                      </m:den>
                    </m:f>
                  </m:oMath>
                </a14:m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 panose="05050102010706020507" pitchFamily="18" charset="2"/>
                </a:endParaRPr>
              </a:p>
              <a:p>
                <a:endPara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 panose="05050102010706020507" pitchFamily="18" charset="2"/>
                </a:endParaRPr>
              </a:p>
              <a:p>
                <a:r>
                  <a:rPr lang="en-US" sz="2400" b="1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      K.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en-US" sz="24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33</m:t>
                        </m:r>
                      </m:num>
                      <m:den>
                        <m:r>
                          <a:rPr lang="en-US" sz="24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20</m:t>
                        </m:r>
                      </m:den>
                    </m:f>
                  </m:oMath>
                </a14:m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 panose="05050102010706020507" pitchFamily="18" charset="2"/>
                </a:endParaRPr>
              </a:p>
              <a:p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indent="-342900">
                  <a:buAutoNum type="arabicPeriod" startAt="5"/>
                </a:pPr>
                <a:endParaRPr lang="en-US" b="1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C88B3DEA-4647-AE8F-671F-283CDF51B7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1079118" y="1542241"/>
                <a:ext cx="7008968" cy="5168979"/>
              </a:xfrm>
              <a:prstGeom prst="rect">
                <a:avLst/>
              </a:prstGeom>
              <a:blipFill>
                <a:blip r:embed="rId6"/>
                <a:stretch>
                  <a:fillRect l="-13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>
            <a:extLst>
              <a:ext uri="{FF2B5EF4-FFF2-40B4-BE49-F238E27FC236}">
                <a16:creationId xmlns:a16="http://schemas.microsoft.com/office/drawing/2014/main" id="{281CEE46-9ED6-A8FD-AD46-5669F8907F7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94930" y="2983089"/>
            <a:ext cx="2896003" cy="217200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14DD0A1-5904-3B54-5A42-AEEEE0A6637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72941" y="1702909"/>
            <a:ext cx="2896003" cy="217200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E16450C-EEAC-28C8-4A22-AE855E510D1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272941" y="4069090"/>
            <a:ext cx="2896003" cy="217200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643836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D361BF8-A33B-4559-3ED0-7299F2A567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9A17962D-F70A-C9C9-94E7-375C55BA16E1}"/>
              </a:ext>
            </a:extLst>
          </p:cNvPr>
          <p:cNvSpPr txBox="1">
            <a:spLocks/>
          </p:cNvSpPr>
          <p:nvPr/>
        </p:nvSpPr>
        <p:spPr>
          <a:xfrm>
            <a:off x="838200" y="914400"/>
            <a:ext cx="10515600" cy="6627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solidFill>
                  <a:srgbClr val="ED1C24"/>
                </a:solidFill>
                <a:latin typeface="Arial" panose="020B0604020202020204" pitchFamily="34" charset="0"/>
                <a:ea typeface="Lato" charset="0"/>
                <a:cs typeface="Arial" panose="020B0604020202020204" pitchFamily="34" charset="0"/>
              </a:rPr>
              <a:t>Numeric Solver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C88B3DEA-4647-AE8F-671F-283CDF51B731}"/>
                  </a:ext>
                </a:extLst>
              </p:cNvPr>
              <p:cNvSpPr txBox="1"/>
              <p:nvPr/>
            </p:nvSpPr>
            <p:spPr>
              <a:xfrm flipH="1">
                <a:off x="1079118" y="1542241"/>
                <a:ext cx="7008968" cy="51689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8.   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What number, when added to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sz="2400" b="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, gives a sum that is</a:t>
                </a:r>
              </a:p>
              <a:p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</a:t>
                </a:r>
                <a:r>
                  <a:rPr lang="en-US" sz="2400" b="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equal to the sum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of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?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</a:p>
              <a:p>
                <a:endPara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</a:t>
                </a:r>
                <a:r>
                  <a:rPr lang="en-US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F.    </a:t>
                </a:r>
                <a14:m>
                  <m:oMath xmlns:m="http://schemas.openxmlformats.org/officeDocument/2006/math">
                    <m:r>
                      <a:rPr lang="en-US" sz="2400" b="1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</m:t>
                    </m:r>
                    <m:f>
                      <m:fPr>
                        <m:ctrlPr>
                          <a:rPr lang="en-US" sz="24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a:rPr lang="en-US" sz="24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12</m:t>
                        </m:r>
                      </m:den>
                    </m:f>
                  </m:oMath>
                </a14:m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 panose="05050102010706020507" pitchFamily="18" charset="2"/>
                </a:endParaRPr>
              </a:p>
              <a:p>
                <a:endPara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 panose="05050102010706020507" pitchFamily="18" charset="2"/>
                </a:endParaRPr>
              </a:p>
              <a:p>
                <a:r>
                  <a:rPr lang="en-US" sz="2400" b="1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      G.   </a:t>
                </a:r>
                <a14:m>
                  <m:oMath xmlns:m="http://schemas.openxmlformats.org/officeDocument/2006/math">
                    <m:r>
                      <a:rPr lang="en-US" sz="24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−</m:t>
                    </m:r>
                    <m:f>
                      <m:fPr>
                        <m:ctrlPr>
                          <a:rPr lang="en-US" sz="24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en-US" sz="24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3</m:t>
                        </m:r>
                      </m:num>
                      <m:den>
                        <m:r>
                          <a:rPr lang="en-US" sz="24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10</m:t>
                        </m:r>
                      </m:den>
                    </m:f>
                  </m:oMath>
                </a14:m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 panose="05050102010706020507" pitchFamily="18" charset="2"/>
                </a:endParaRPr>
              </a:p>
              <a:p>
                <a:endPara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 panose="05050102010706020507" pitchFamily="18" charset="2"/>
                </a:endParaRPr>
              </a:p>
              <a:p>
                <a:r>
                  <a:rPr lang="en-US" sz="2400" b="1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      H.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5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12</m:t>
                        </m:r>
                      </m:den>
                    </m:f>
                  </m:oMath>
                </a14:m>
                <a:endParaRPr lang="en-US" sz="2400" b="0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 panose="05050102010706020507" pitchFamily="18" charset="2"/>
                </a:endParaRPr>
              </a:p>
              <a:p>
                <a:endParaRPr lang="en-US" sz="1000" b="0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 panose="05050102010706020507" pitchFamily="18" charset="2"/>
                </a:endParaRPr>
              </a:p>
              <a:p>
                <a:r>
                  <a:rPr lang="en-US" sz="2400" b="1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      J.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3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5</m:t>
                        </m:r>
                      </m:den>
                    </m:f>
                  </m:oMath>
                </a14:m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 panose="05050102010706020507" pitchFamily="18" charset="2"/>
                </a:endParaRPr>
              </a:p>
              <a:p>
                <a:endPara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 panose="05050102010706020507" pitchFamily="18" charset="2"/>
                </a:endParaRPr>
              </a:p>
              <a:p>
                <a:r>
                  <a:rPr lang="en-US" sz="2400" b="1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      K.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en-US" sz="24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33</m:t>
                        </m:r>
                      </m:num>
                      <m:den>
                        <m:r>
                          <a:rPr lang="en-US" sz="24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20</m:t>
                        </m:r>
                      </m:den>
                    </m:f>
                  </m:oMath>
                </a14:m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 panose="05050102010706020507" pitchFamily="18" charset="2"/>
                </a:endParaRPr>
              </a:p>
              <a:p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indent="-342900">
                  <a:buAutoNum type="arabicPeriod" startAt="5"/>
                </a:pPr>
                <a:endParaRPr lang="en-US" b="1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C88B3DEA-4647-AE8F-671F-283CDF51B7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1079118" y="1542241"/>
                <a:ext cx="7008968" cy="5168979"/>
              </a:xfrm>
              <a:prstGeom prst="rect">
                <a:avLst/>
              </a:prstGeom>
              <a:blipFill>
                <a:blip r:embed="rId4"/>
                <a:stretch>
                  <a:fillRect l="-13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Picture 1">
            <a:extLst>
              <a:ext uri="{FF2B5EF4-FFF2-40B4-BE49-F238E27FC236}">
                <a16:creationId xmlns:a16="http://schemas.microsoft.com/office/drawing/2014/main" id="{D55560F3-235B-D5B3-A9ED-992A9CF450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04" y="5383333"/>
            <a:ext cx="1543792" cy="1474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BA8A93B-88AE-3541-A4F5-76DB6B7B63CC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-392" t="-261" r="886" b="28385"/>
          <a:stretch/>
        </p:blipFill>
        <p:spPr>
          <a:xfrm>
            <a:off x="6810375" y="2238829"/>
            <a:ext cx="4841372" cy="262857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96C884A-C9D1-E821-AF49-4E4690F163BA}"/>
              </a:ext>
            </a:extLst>
          </p:cNvPr>
          <p:cNvSpPr txBox="1"/>
          <p:nvPr/>
        </p:nvSpPr>
        <p:spPr>
          <a:xfrm>
            <a:off x="857955" y="146901"/>
            <a:ext cx="86453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4D4D4D"/>
                </a:solidFill>
                <a:latin typeface="Arial" charset="0"/>
                <a:ea typeface="Arial" charset="0"/>
                <a:cs typeface="Arial" charset="0"/>
              </a:rPr>
              <a:t>education.ti.com/webinars   | Scaffold Technology Skills for the ACT</a:t>
            </a:r>
            <a:r>
              <a:rPr lang="en-US" sz="1400" baseline="30000" dirty="0">
                <a:solidFill>
                  <a:srgbClr val="4D4D4D"/>
                </a:solidFill>
                <a:latin typeface="Arial" charset="0"/>
                <a:ea typeface="Arial" charset="0"/>
                <a:cs typeface="Arial" charset="0"/>
              </a:rPr>
              <a:t>®</a:t>
            </a:r>
            <a:r>
              <a:rPr lang="en-US" sz="1400" dirty="0">
                <a:solidFill>
                  <a:srgbClr val="4D4D4D"/>
                </a:solidFill>
                <a:latin typeface="Arial" charset="0"/>
                <a:ea typeface="Arial" charset="0"/>
                <a:cs typeface="Arial" charset="0"/>
              </a:rPr>
              <a:t> Success Throughout the School Year</a:t>
            </a:r>
          </a:p>
        </p:txBody>
      </p:sp>
      <p:pic>
        <p:nvPicPr>
          <p:cNvPr id="7" name="Picture 6" descr="A screenshot of a computer&#10;&#10;Description automatically generated">
            <a:extLst>
              <a:ext uri="{FF2B5EF4-FFF2-40B4-BE49-F238E27FC236}">
                <a16:creationId xmlns:a16="http://schemas.microsoft.com/office/drawing/2014/main" id="{0DB7EF54-3D37-268C-259A-89CAD2DD8009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t="-811" b="50053"/>
          <a:stretch/>
        </p:blipFill>
        <p:spPr>
          <a:xfrm>
            <a:off x="3228975" y="2671791"/>
            <a:ext cx="3257550" cy="1239563"/>
          </a:xfrm>
          <a:prstGeom prst="rect">
            <a:avLst/>
          </a:prstGeom>
        </p:spPr>
      </p:pic>
      <p:pic>
        <p:nvPicPr>
          <p:cNvPr id="8" name="Picture 7" descr="A screenshot of a computer&#10;&#10;Description automatically generated">
            <a:extLst>
              <a:ext uri="{FF2B5EF4-FFF2-40B4-BE49-F238E27FC236}">
                <a16:creationId xmlns:a16="http://schemas.microsoft.com/office/drawing/2014/main" id="{F98CF8AA-926B-14AB-E230-B2D4C22BE94E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t="-724" b="64307"/>
          <a:stretch/>
        </p:blipFill>
        <p:spPr>
          <a:xfrm>
            <a:off x="3228975" y="4220451"/>
            <a:ext cx="3257550" cy="904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188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D361BF8-A33B-4559-3ED0-7299F2A567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9A17962D-F70A-C9C9-94E7-375C55BA16E1}"/>
              </a:ext>
            </a:extLst>
          </p:cNvPr>
          <p:cNvSpPr txBox="1">
            <a:spLocks/>
          </p:cNvSpPr>
          <p:nvPr/>
        </p:nvSpPr>
        <p:spPr>
          <a:xfrm>
            <a:off x="838200" y="914400"/>
            <a:ext cx="10515600" cy="6627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solidFill>
                  <a:srgbClr val="ED1C24"/>
                </a:solidFill>
                <a:latin typeface="Arial" panose="020B0604020202020204" pitchFamily="34" charset="0"/>
                <a:ea typeface="Lato" charset="0"/>
                <a:cs typeface="Arial" panose="020B0604020202020204" pitchFamily="34" charset="0"/>
              </a:rPr>
              <a:t>Numeric Solver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88B3DEA-4647-AE8F-671F-283CDF51B731}"/>
              </a:ext>
            </a:extLst>
          </p:cNvPr>
          <p:cNvSpPr txBox="1"/>
          <p:nvPr/>
        </p:nvSpPr>
        <p:spPr>
          <a:xfrm flipH="1">
            <a:off x="1079118" y="1542241"/>
            <a:ext cx="700896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56. 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are the values of  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in the equation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log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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x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) +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log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+ 10) = log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9?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</a:p>
          <a:p>
            <a:endParaRPr 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F.   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 9 , 1</a:t>
            </a:r>
          </a:p>
          <a:p>
            <a:endParaRPr lang="en-US" sz="1000" dirty="0">
              <a:latin typeface="Times New Roman" panose="02020603050405020304" pitchFamily="18" charset="0"/>
              <a:cs typeface="Times New Roman" panose="02020603050405020304" pitchFamily="18" charset="0"/>
              <a:sym typeface="Symbol" panose="05050102010706020507" pitchFamily="18" charset="2"/>
            </a:endParaRP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      G.  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 8 , 2</a:t>
            </a:r>
          </a:p>
          <a:p>
            <a:endParaRPr lang="en-US" sz="1000" dirty="0">
              <a:latin typeface="Times New Roman" panose="02020603050405020304" pitchFamily="18" charset="0"/>
              <a:cs typeface="Times New Roman" panose="02020603050405020304" pitchFamily="18" charset="0"/>
              <a:sym typeface="Symbol" panose="05050102010706020507" pitchFamily="18" charset="2"/>
            </a:endParaRP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      H.  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 6 , 4</a:t>
            </a:r>
          </a:p>
          <a:p>
            <a:endParaRPr lang="en-US" sz="1000" b="0" dirty="0">
              <a:latin typeface="Times New Roman" panose="02020603050405020304" pitchFamily="18" charset="0"/>
              <a:cs typeface="Times New Roman" panose="02020603050405020304" pitchFamily="18" charset="0"/>
              <a:sym typeface="Symbol" panose="05050102010706020507" pitchFamily="18" charset="2"/>
            </a:endParaRP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      J.      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1,     9</a:t>
            </a:r>
          </a:p>
          <a:p>
            <a:endParaRPr lang="en-US" sz="1000" dirty="0">
              <a:latin typeface="Times New Roman" panose="02020603050405020304" pitchFamily="18" charset="0"/>
              <a:cs typeface="Times New Roman" panose="02020603050405020304" pitchFamily="18" charset="0"/>
              <a:sym typeface="Symbol" panose="05050102010706020507" pitchFamily="18" charset="2"/>
            </a:endParaRP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      K.     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2,     8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 startAt="5"/>
            </a:pPr>
            <a:endParaRPr lang="en-US" b="1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DE96BAB-63E8-7487-B28E-3184AC73B3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73124"/>
            <a:ext cx="1621210" cy="1540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877FE0D-7979-DDB3-6A5D-61CAE96C63F7}"/>
              </a:ext>
            </a:extLst>
          </p:cNvPr>
          <p:cNvSpPr txBox="1"/>
          <p:nvPr/>
        </p:nvSpPr>
        <p:spPr>
          <a:xfrm>
            <a:off x="857955" y="146901"/>
            <a:ext cx="86453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4D4D4D"/>
                </a:solidFill>
                <a:latin typeface="Arial" charset="0"/>
                <a:ea typeface="Arial" charset="0"/>
                <a:cs typeface="Arial" charset="0"/>
              </a:rPr>
              <a:t>education.ti.com/webinars   | Scaffold Technology Skills for the ACT</a:t>
            </a:r>
            <a:r>
              <a:rPr lang="en-US" sz="1400" baseline="30000" dirty="0">
                <a:solidFill>
                  <a:srgbClr val="4D4D4D"/>
                </a:solidFill>
                <a:latin typeface="Arial" charset="0"/>
                <a:ea typeface="Arial" charset="0"/>
                <a:cs typeface="Arial" charset="0"/>
              </a:rPr>
              <a:t>®</a:t>
            </a:r>
            <a:r>
              <a:rPr lang="en-US" sz="1400" dirty="0">
                <a:solidFill>
                  <a:srgbClr val="4D4D4D"/>
                </a:solidFill>
                <a:latin typeface="Arial" charset="0"/>
                <a:ea typeface="Arial" charset="0"/>
                <a:cs typeface="Arial" charset="0"/>
              </a:rPr>
              <a:t> Success Throughout the School Year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3716D7B-3C56-35C1-E9C8-2036311760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17429" y="1087423"/>
            <a:ext cx="2564774" cy="192358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B9CF1EA-BEBD-4C81-39F3-F520F29E718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07914" y="3157444"/>
            <a:ext cx="2564774" cy="192358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7FFFED6-1B70-4766-C97D-33BEE54E0E7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36710" y="3157444"/>
            <a:ext cx="2564774" cy="192358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E7D08DD-B989-9ECB-A358-684221564F5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265506" y="3157443"/>
            <a:ext cx="2564774" cy="1923581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410140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D361BF8-A33B-4559-3ED0-7299F2A567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9A17962D-F70A-C9C9-94E7-375C55BA16E1}"/>
              </a:ext>
            </a:extLst>
          </p:cNvPr>
          <p:cNvSpPr txBox="1">
            <a:spLocks/>
          </p:cNvSpPr>
          <p:nvPr/>
        </p:nvSpPr>
        <p:spPr>
          <a:xfrm>
            <a:off x="838200" y="914400"/>
            <a:ext cx="10515600" cy="6627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solidFill>
                  <a:srgbClr val="ED1C24"/>
                </a:solidFill>
                <a:latin typeface="Arial" panose="020B0604020202020204" pitchFamily="34" charset="0"/>
                <a:ea typeface="Lato" charset="0"/>
                <a:cs typeface="Arial" panose="020B0604020202020204" pitchFamily="34" charset="0"/>
              </a:rPr>
              <a:t>Numeric Solver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88B3DEA-4647-AE8F-671F-283CDF51B731}"/>
              </a:ext>
            </a:extLst>
          </p:cNvPr>
          <p:cNvSpPr txBox="1"/>
          <p:nvPr/>
        </p:nvSpPr>
        <p:spPr>
          <a:xfrm flipH="1">
            <a:off x="1079118" y="1542241"/>
            <a:ext cx="700896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56. 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are the values of  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in the equation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log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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x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) +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log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+ 10) = log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9?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</a:p>
          <a:p>
            <a:endParaRPr 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F.   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 9 , 1</a:t>
            </a:r>
          </a:p>
          <a:p>
            <a:endParaRPr lang="en-US" sz="1000" dirty="0">
              <a:latin typeface="Times New Roman" panose="02020603050405020304" pitchFamily="18" charset="0"/>
              <a:cs typeface="Times New Roman" panose="02020603050405020304" pitchFamily="18" charset="0"/>
              <a:sym typeface="Symbol" panose="05050102010706020507" pitchFamily="18" charset="2"/>
            </a:endParaRP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      G.  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 8 , 2</a:t>
            </a:r>
          </a:p>
          <a:p>
            <a:endParaRPr lang="en-US" sz="1000" dirty="0">
              <a:latin typeface="Times New Roman" panose="02020603050405020304" pitchFamily="18" charset="0"/>
              <a:cs typeface="Times New Roman" panose="02020603050405020304" pitchFamily="18" charset="0"/>
              <a:sym typeface="Symbol" panose="05050102010706020507" pitchFamily="18" charset="2"/>
            </a:endParaRP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      H.  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 6 , 4</a:t>
            </a:r>
          </a:p>
          <a:p>
            <a:endParaRPr lang="en-US" sz="1000" b="0" dirty="0">
              <a:latin typeface="Times New Roman" panose="02020603050405020304" pitchFamily="18" charset="0"/>
              <a:cs typeface="Times New Roman" panose="02020603050405020304" pitchFamily="18" charset="0"/>
              <a:sym typeface="Symbol" panose="05050102010706020507" pitchFamily="18" charset="2"/>
            </a:endParaRP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      J.      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1,     9</a:t>
            </a:r>
          </a:p>
          <a:p>
            <a:endParaRPr lang="en-US" sz="1000" dirty="0">
              <a:latin typeface="Times New Roman" panose="02020603050405020304" pitchFamily="18" charset="0"/>
              <a:cs typeface="Times New Roman" panose="02020603050405020304" pitchFamily="18" charset="0"/>
              <a:sym typeface="Symbol" panose="05050102010706020507" pitchFamily="18" charset="2"/>
            </a:endParaRP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      K.     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2,     8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 startAt="5"/>
            </a:pPr>
            <a:endParaRPr lang="en-US" b="1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8DC904F-125A-01B1-9B89-A0C6B6118B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04" y="5383333"/>
            <a:ext cx="1543792" cy="1474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73F4DD8-D4DF-5391-0A51-4DADF877409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98457" y="3429001"/>
            <a:ext cx="3628343" cy="272729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5E5A19A-B982-D36E-0DB0-D121C250DA3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98456" y="701708"/>
            <a:ext cx="3628344" cy="272729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FDDE962-9B96-582A-924C-BA48A23BE95F}"/>
              </a:ext>
            </a:extLst>
          </p:cNvPr>
          <p:cNvSpPr txBox="1"/>
          <p:nvPr/>
        </p:nvSpPr>
        <p:spPr>
          <a:xfrm>
            <a:off x="857955" y="146901"/>
            <a:ext cx="86453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4D4D4D"/>
                </a:solidFill>
                <a:latin typeface="Arial" charset="0"/>
                <a:ea typeface="Arial" charset="0"/>
                <a:cs typeface="Arial" charset="0"/>
              </a:rPr>
              <a:t>education.ti.com/webinars   | Scaffold Technology Skills for the ACT</a:t>
            </a:r>
            <a:r>
              <a:rPr lang="en-US" sz="1400" baseline="30000" dirty="0">
                <a:solidFill>
                  <a:srgbClr val="4D4D4D"/>
                </a:solidFill>
                <a:latin typeface="Arial" charset="0"/>
                <a:ea typeface="Arial" charset="0"/>
                <a:cs typeface="Arial" charset="0"/>
              </a:rPr>
              <a:t>®</a:t>
            </a:r>
            <a:r>
              <a:rPr lang="en-US" sz="1400" dirty="0">
                <a:solidFill>
                  <a:srgbClr val="4D4D4D"/>
                </a:solidFill>
                <a:latin typeface="Arial" charset="0"/>
                <a:ea typeface="Arial" charset="0"/>
                <a:cs typeface="Arial" charset="0"/>
              </a:rPr>
              <a:t> Success Throughout the School Year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672AFDD-D00C-F7A6-E412-EA8AF027FD1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49654" y="2650295"/>
            <a:ext cx="3628343" cy="2733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D361BF8-A33B-4559-3ED0-7299F2A567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9A17962D-F70A-C9C9-94E7-375C55BA16E1}"/>
              </a:ext>
            </a:extLst>
          </p:cNvPr>
          <p:cNvSpPr txBox="1">
            <a:spLocks/>
          </p:cNvSpPr>
          <p:nvPr/>
        </p:nvSpPr>
        <p:spPr>
          <a:xfrm>
            <a:off x="838200" y="914400"/>
            <a:ext cx="10515600" cy="6627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solidFill>
                  <a:srgbClr val="ED1C24"/>
                </a:solidFill>
                <a:latin typeface="Arial" panose="020B0604020202020204" pitchFamily="34" charset="0"/>
                <a:ea typeface="Lato" charset="0"/>
                <a:cs typeface="Arial" panose="020B0604020202020204" pitchFamily="34" charset="0"/>
              </a:rPr>
              <a:t>Numeric Solver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88B3DEA-4647-AE8F-671F-283CDF51B731}"/>
              </a:ext>
            </a:extLst>
          </p:cNvPr>
          <p:cNvSpPr txBox="1"/>
          <p:nvPr/>
        </p:nvSpPr>
        <p:spPr>
          <a:xfrm flipH="1">
            <a:off x="1079118" y="1542241"/>
            <a:ext cx="7008968" cy="4310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56. 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is the value of  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in the equation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log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162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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log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 = log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</a:p>
          <a:p>
            <a:endParaRPr 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F.        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  <a:sym typeface="Symbol" panose="05050102010706020507" pitchFamily="18" charset="2"/>
            </a:endParaRPr>
          </a:p>
          <a:p>
            <a:endParaRPr lang="en-US" sz="1000" dirty="0">
              <a:latin typeface="Times New Roman" panose="02020603050405020304" pitchFamily="18" charset="0"/>
              <a:cs typeface="Times New Roman" panose="02020603050405020304" pitchFamily="18" charset="0"/>
              <a:sym typeface="Symbol" panose="05050102010706020507" pitchFamily="18" charset="2"/>
            </a:endParaRP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      G.       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4</a:t>
            </a:r>
          </a:p>
          <a:p>
            <a:endParaRPr lang="en-US" sz="1000" dirty="0">
              <a:latin typeface="Times New Roman" panose="02020603050405020304" pitchFamily="18" charset="0"/>
              <a:cs typeface="Times New Roman" panose="02020603050405020304" pitchFamily="18" charset="0"/>
              <a:sym typeface="Symbol" panose="05050102010706020507" pitchFamily="18" charset="2"/>
            </a:endParaRP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      H.     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16</a:t>
            </a:r>
          </a:p>
          <a:p>
            <a:endParaRPr lang="en-US" sz="1000" b="0" dirty="0">
              <a:latin typeface="Times New Roman" panose="02020603050405020304" pitchFamily="18" charset="0"/>
              <a:cs typeface="Times New Roman" panose="02020603050405020304" pitchFamily="18" charset="0"/>
              <a:sym typeface="Symbol" panose="05050102010706020507" pitchFamily="18" charset="2"/>
            </a:endParaRP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      J.      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81</a:t>
            </a:r>
          </a:p>
          <a:p>
            <a:endParaRPr lang="en-US" sz="1000" dirty="0">
              <a:latin typeface="Times New Roman" panose="02020603050405020304" pitchFamily="18" charset="0"/>
              <a:cs typeface="Times New Roman" panose="02020603050405020304" pitchFamily="18" charset="0"/>
              <a:sym typeface="Symbol" panose="05050102010706020507" pitchFamily="18" charset="2"/>
            </a:endParaRP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      K.   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108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 startAt="5"/>
            </a:pPr>
            <a:endParaRPr lang="en-US" b="1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0E615DD-4C06-D499-E7DD-2A6303AF5B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73124"/>
            <a:ext cx="1621210" cy="1540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6691AC0-AFF8-D9A3-DA41-E2A5EDC25929}"/>
              </a:ext>
            </a:extLst>
          </p:cNvPr>
          <p:cNvSpPr txBox="1"/>
          <p:nvPr/>
        </p:nvSpPr>
        <p:spPr>
          <a:xfrm>
            <a:off x="857955" y="146901"/>
            <a:ext cx="86453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4D4D4D"/>
                </a:solidFill>
                <a:latin typeface="Arial" charset="0"/>
                <a:ea typeface="Arial" charset="0"/>
                <a:cs typeface="Arial" charset="0"/>
              </a:rPr>
              <a:t>education.ti.com/webinars   | Scaffold Technology Skills for the ACT</a:t>
            </a:r>
            <a:r>
              <a:rPr lang="en-US" sz="1400" baseline="30000" dirty="0">
                <a:solidFill>
                  <a:srgbClr val="4D4D4D"/>
                </a:solidFill>
                <a:latin typeface="Arial" charset="0"/>
                <a:ea typeface="Arial" charset="0"/>
                <a:cs typeface="Arial" charset="0"/>
              </a:rPr>
              <a:t>®</a:t>
            </a:r>
            <a:r>
              <a:rPr lang="en-US" sz="1400" dirty="0">
                <a:solidFill>
                  <a:srgbClr val="4D4D4D"/>
                </a:solidFill>
                <a:latin typeface="Arial" charset="0"/>
                <a:ea typeface="Arial" charset="0"/>
                <a:cs typeface="Arial" charset="0"/>
              </a:rPr>
              <a:t> Success Throughout the School Year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B27CA01-F51D-4F25-8874-93DB812F5EF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35204" y="1068349"/>
            <a:ext cx="3147534" cy="236065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793B6EAF-472A-6986-68D0-5370DE1DB67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16471" y="3668125"/>
            <a:ext cx="2912533" cy="21844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6FA928F-BBC8-D9E1-4616-FBE527F03F4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41268" y="3668125"/>
            <a:ext cx="2912532" cy="218439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924276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D361BF8-A33B-4559-3ED0-7299F2A567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9A17962D-F70A-C9C9-94E7-375C55BA16E1}"/>
              </a:ext>
            </a:extLst>
          </p:cNvPr>
          <p:cNvSpPr txBox="1">
            <a:spLocks/>
          </p:cNvSpPr>
          <p:nvPr/>
        </p:nvSpPr>
        <p:spPr>
          <a:xfrm>
            <a:off x="838200" y="914400"/>
            <a:ext cx="10515600" cy="6627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solidFill>
                  <a:srgbClr val="ED1C24"/>
                </a:solidFill>
                <a:latin typeface="Arial" panose="020B0604020202020204" pitchFamily="34" charset="0"/>
                <a:ea typeface="Lato" charset="0"/>
                <a:cs typeface="Arial" panose="020B0604020202020204" pitchFamily="34" charset="0"/>
              </a:rPr>
              <a:t>Numeric Solver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88B3DEA-4647-AE8F-671F-283CDF51B731}"/>
              </a:ext>
            </a:extLst>
          </p:cNvPr>
          <p:cNvSpPr txBox="1"/>
          <p:nvPr/>
        </p:nvSpPr>
        <p:spPr>
          <a:xfrm flipH="1">
            <a:off x="1079118" y="1542241"/>
            <a:ext cx="7008968" cy="4310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56. 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is the value of  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in the equation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log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162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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log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 = log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</a:p>
          <a:p>
            <a:endParaRPr 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F.        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  <a:sym typeface="Symbol" panose="05050102010706020507" pitchFamily="18" charset="2"/>
            </a:endParaRPr>
          </a:p>
          <a:p>
            <a:endParaRPr lang="en-US" sz="1000" dirty="0">
              <a:latin typeface="Times New Roman" panose="02020603050405020304" pitchFamily="18" charset="0"/>
              <a:cs typeface="Times New Roman" panose="02020603050405020304" pitchFamily="18" charset="0"/>
              <a:sym typeface="Symbol" panose="05050102010706020507" pitchFamily="18" charset="2"/>
            </a:endParaRP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      G.       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4</a:t>
            </a:r>
          </a:p>
          <a:p>
            <a:endParaRPr lang="en-US" sz="1000" dirty="0">
              <a:latin typeface="Times New Roman" panose="02020603050405020304" pitchFamily="18" charset="0"/>
              <a:cs typeface="Times New Roman" panose="02020603050405020304" pitchFamily="18" charset="0"/>
              <a:sym typeface="Symbol" panose="05050102010706020507" pitchFamily="18" charset="2"/>
            </a:endParaRP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      H.     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16</a:t>
            </a:r>
          </a:p>
          <a:p>
            <a:endParaRPr lang="en-US" sz="1000" b="0" dirty="0">
              <a:latin typeface="Times New Roman" panose="02020603050405020304" pitchFamily="18" charset="0"/>
              <a:cs typeface="Times New Roman" panose="02020603050405020304" pitchFamily="18" charset="0"/>
              <a:sym typeface="Symbol" panose="05050102010706020507" pitchFamily="18" charset="2"/>
            </a:endParaRP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      J.      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81</a:t>
            </a:r>
          </a:p>
          <a:p>
            <a:endParaRPr lang="en-US" sz="1000" dirty="0">
              <a:latin typeface="Times New Roman" panose="02020603050405020304" pitchFamily="18" charset="0"/>
              <a:cs typeface="Times New Roman" panose="02020603050405020304" pitchFamily="18" charset="0"/>
              <a:sym typeface="Symbol" panose="05050102010706020507" pitchFamily="18" charset="2"/>
            </a:endParaRP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      K.   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108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 startAt="5"/>
            </a:pPr>
            <a:endParaRPr lang="en-US" b="1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BBB4951-0586-6ED4-569F-C295139014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04" y="5383333"/>
            <a:ext cx="1543792" cy="1474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48A4679-7370-835C-9813-348EE3EA699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81511" y="2107560"/>
            <a:ext cx="4898118" cy="368173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F6DDC5F-B80B-777A-E566-595CFC33C7A9}"/>
              </a:ext>
            </a:extLst>
          </p:cNvPr>
          <p:cNvSpPr txBox="1"/>
          <p:nvPr/>
        </p:nvSpPr>
        <p:spPr>
          <a:xfrm>
            <a:off x="857955" y="146901"/>
            <a:ext cx="86453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4D4D4D"/>
                </a:solidFill>
                <a:latin typeface="Arial" charset="0"/>
                <a:ea typeface="Arial" charset="0"/>
                <a:cs typeface="Arial" charset="0"/>
              </a:rPr>
              <a:t>education.ti.com/webinars   | Scaffold Technology Skills for the ACT</a:t>
            </a:r>
            <a:r>
              <a:rPr lang="en-US" sz="1400" baseline="30000" dirty="0">
                <a:solidFill>
                  <a:srgbClr val="4D4D4D"/>
                </a:solidFill>
                <a:latin typeface="Arial" charset="0"/>
                <a:ea typeface="Arial" charset="0"/>
                <a:cs typeface="Arial" charset="0"/>
              </a:rPr>
              <a:t>®</a:t>
            </a:r>
            <a:r>
              <a:rPr lang="en-US" sz="1400" dirty="0">
                <a:solidFill>
                  <a:srgbClr val="4D4D4D"/>
                </a:solidFill>
                <a:latin typeface="Arial" charset="0"/>
                <a:ea typeface="Arial" charset="0"/>
                <a:cs typeface="Arial" charset="0"/>
              </a:rPr>
              <a:t> Success Throughout the School Year</a:t>
            </a:r>
          </a:p>
        </p:txBody>
      </p:sp>
    </p:spTree>
    <p:extLst>
      <p:ext uri="{BB962C8B-B14F-4D97-AF65-F5344CB8AC3E}">
        <p14:creationId xmlns:p14="http://schemas.microsoft.com/office/powerpoint/2010/main" val="4047780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116FC2F-4B76-8912-F5D5-077229B129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E6D80515-76A7-C127-416C-910962185F73}"/>
              </a:ext>
            </a:extLst>
          </p:cNvPr>
          <p:cNvSpPr txBox="1">
            <a:spLocks/>
          </p:cNvSpPr>
          <p:nvPr/>
        </p:nvSpPr>
        <p:spPr>
          <a:xfrm>
            <a:off x="838200" y="914400"/>
            <a:ext cx="10515600" cy="6627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solidFill>
                  <a:srgbClr val="ED1C24"/>
                </a:solidFill>
                <a:latin typeface="Arial" panose="020B0604020202020204" pitchFamily="34" charset="0"/>
                <a:ea typeface="Lato" charset="0"/>
                <a:cs typeface="Arial" panose="020B0604020202020204" pitchFamily="34" charset="0"/>
              </a:rPr>
              <a:t>Store Values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1F55C864-662A-CAEF-6261-E63B2DB84D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9" y="5170147"/>
            <a:ext cx="1621210" cy="1540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4D12469-2617-0982-5174-DA1E2605FD31}"/>
              </a:ext>
            </a:extLst>
          </p:cNvPr>
          <p:cNvSpPr txBox="1"/>
          <p:nvPr/>
        </p:nvSpPr>
        <p:spPr>
          <a:xfrm>
            <a:off x="857955" y="146901"/>
            <a:ext cx="86453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4D4D4D"/>
                </a:solidFill>
                <a:latin typeface="Arial" charset="0"/>
                <a:ea typeface="Arial" charset="0"/>
                <a:cs typeface="Arial" charset="0"/>
              </a:rPr>
              <a:t>education.ti.com/webinars   | Scaffold Technology Skills for the ACT</a:t>
            </a:r>
            <a:r>
              <a:rPr lang="en-US" sz="1400" baseline="30000" dirty="0">
                <a:solidFill>
                  <a:srgbClr val="4D4D4D"/>
                </a:solidFill>
                <a:latin typeface="Arial" charset="0"/>
                <a:ea typeface="Arial" charset="0"/>
                <a:cs typeface="Arial" charset="0"/>
              </a:rPr>
              <a:t>®</a:t>
            </a:r>
            <a:r>
              <a:rPr lang="en-US" sz="1400" dirty="0">
                <a:solidFill>
                  <a:srgbClr val="4D4D4D"/>
                </a:solidFill>
                <a:latin typeface="Arial" charset="0"/>
                <a:ea typeface="Arial" charset="0"/>
                <a:cs typeface="Arial" charset="0"/>
              </a:rPr>
              <a:t> Success Throughout the School Year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B0C6DF-DF61-C59A-F701-DE48C0E23067}"/>
              </a:ext>
            </a:extLst>
          </p:cNvPr>
          <p:cNvSpPr txBox="1"/>
          <p:nvPr/>
        </p:nvSpPr>
        <p:spPr>
          <a:xfrm>
            <a:off x="1595432" y="1582603"/>
            <a:ext cx="6324600" cy="436310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b="1" dirty="0">
                <a:latin typeface="Times New Roman"/>
                <a:cs typeface="Times New Roman"/>
              </a:rPr>
              <a:t>27.  </a:t>
            </a:r>
            <a:r>
              <a:rPr lang="en-US" sz="2000" dirty="0">
                <a:latin typeface="Times New Roman"/>
                <a:cs typeface="Times New Roman"/>
              </a:rPr>
              <a:t>On the first 7 statistics tests of the semester, Jamal</a:t>
            </a:r>
          </a:p>
          <a:p>
            <a:r>
              <a:rPr lang="en-US" sz="2000" dirty="0">
                <a:latin typeface="Times New Roman"/>
                <a:cs typeface="Times New Roman"/>
              </a:rPr>
              <a:t>       scored 66, 81, 84, 85, 85, 89, and 96.  The mean,</a:t>
            </a:r>
          </a:p>
          <a:p>
            <a:r>
              <a:rPr lang="en-US" sz="2000" dirty="0">
                <a:latin typeface="Times New Roman"/>
                <a:cs typeface="Times New Roman"/>
              </a:rPr>
              <a:t>       median, and mode of his scores were 84, 85, and 85,</a:t>
            </a:r>
          </a:p>
          <a:p>
            <a:r>
              <a:rPr lang="en-US" sz="2000" dirty="0">
                <a:latin typeface="Times New Roman"/>
                <a:cs typeface="Times New Roman"/>
              </a:rPr>
              <a:t>       respectively.  On the 8th statistics test, Jamal scored 94.</a:t>
            </a:r>
          </a:p>
          <a:p>
            <a:r>
              <a:rPr lang="en-US" sz="2000" dirty="0">
                <a:latin typeface="Times New Roman"/>
                <a:cs typeface="Times New Roman"/>
              </a:rPr>
              <a:t>      How do the mean, median and mode of all 8 of his </a:t>
            </a:r>
          </a:p>
          <a:p>
            <a:r>
              <a:rPr lang="en-US" sz="2000" dirty="0">
                <a:latin typeface="Times New Roman"/>
                <a:cs typeface="Times New Roman"/>
              </a:rPr>
              <a:t>      scores compare to the mean, median, and mode of his </a:t>
            </a:r>
          </a:p>
          <a:p>
            <a:r>
              <a:rPr lang="en-US" sz="2000" dirty="0">
                <a:latin typeface="Times New Roman"/>
                <a:cs typeface="Times New Roman"/>
              </a:rPr>
              <a:t>      first 7 scores?</a:t>
            </a:r>
          </a:p>
          <a:p>
            <a:endParaRPr lang="en-US" sz="2000" dirty="0">
              <a:latin typeface="Times New Roman"/>
              <a:cs typeface="Times New Roman"/>
            </a:endParaRPr>
          </a:p>
          <a:p>
            <a:r>
              <a:rPr lang="en-US" sz="2000" dirty="0">
                <a:latin typeface="Times New Roman"/>
                <a:cs typeface="Times New Roman"/>
              </a:rPr>
              <a:t>        </a:t>
            </a:r>
            <a:r>
              <a:rPr lang="en-US" sz="2000" b="1" u="sng" dirty="0">
                <a:latin typeface="Times New Roman"/>
                <a:cs typeface="Times New Roman"/>
              </a:rPr>
              <a:t>Mean</a:t>
            </a:r>
            <a:r>
              <a:rPr lang="en-US" sz="2000" b="1" dirty="0">
                <a:latin typeface="Times New Roman"/>
                <a:cs typeface="Times New Roman"/>
              </a:rPr>
              <a:t>       </a:t>
            </a:r>
            <a:r>
              <a:rPr lang="en-US" sz="2000" b="1" u="sng" dirty="0">
                <a:latin typeface="Times New Roman"/>
                <a:cs typeface="Times New Roman"/>
              </a:rPr>
              <a:t>Median</a:t>
            </a:r>
            <a:r>
              <a:rPr lang="en-US" sz="2000" b="1" dirty="0">
                <a:latin typeface="Times New Roman"/>
                <a:cs typeface="Times New Roman"/>
              </a:rPr>
              <a:t>      </a:t>
            </a:r>
            <a:r>
              <a:rPr lang="en-US" sz="2000" b="1" u="sng" dirty="0">
                <a:latin typeface="Times New Roman"/>
                <a:cs typeface="Times New Roman"/>
              </a:rPr>
              <a:t>Mode</a:t>
            </a:r>
          </a:p>
          <a:p>
            <a:r>
              <a:rPr lang="en-US" sz="2000" b="1" dirty="0">
                <a:latin typeface="Times New Roman"/>
                <a:cs typeface="Times New Roman"/>
              </a:rPr>
              <a:t>   A.   </a:t>
            </a:r>
            <a:r>
              <a:rPr lang="en-US" sz="2000" dirty="0">
                <a:latin typeface="Times New Roman"/>
                <a:cs typeface="Times New Roman"/>
              </a:rPr>
              <a:t>equal        greater        greater</a:t>
            </a:r>
          </a:p>
          <a:p>
            <a:r>
              <a:rPr lang="en-US" sz="2000" b="1" dirty="0">
                <a:latin typeface="Times New Roman"/>
                <a:cs typeface="Times New Roman"/>
              </a:rPr>
              <a:t>   B.   </a:t>
            </a:r>
            <a:r>
              <a:rPr lang="en-US" sz="2000" dirty="0">
                <a:latin typeface="Times New Roman"/>
                <a:cs typeface="Times New Roman"/>
              </a:rPr>
              <a:t>greater      greater        greater</a:t>
            </a:r>
          </a:p>
          <a:p>
            <a:r>
              <a:rPr lang="en-US" sz="2000" b="1" dirty="0">
                <a:latin typeface="Times New Roman"/>
                <a:cs typeface="Times New Roman"/>
              </a:rPr>
              <a:t>   C.   </a:t>
            </a:r>
            <a:r>
              <a:rPr lang="en-US" sz="2000" dirty="0">
                <a:latin typeface="Times New Roman"/>
                <a:cs typeface="Times New Roman"/>
              </a:rPr>
              <a:t>greater      greater        equal</a:t>
            </a:r>
          </a:p>
          <a:p>
            <a:r>
              <a:rPr lang="en-US" sz="2000" b="1" dirty="0">
                <a:latin typeface="Times New Roman"/>
                <a:cs typeface="Times New Roman"/>
              </a:rPr>
              <a:t>   D.   </a:t>
            </a:r>
            <a:r>
              <a:rPr lang="en-US" sz="2000" dirty="0">
                <a:latin typeface="Times New Roman"/>
                <a:cs typeface="Times New Roman"/>
              </a:rPr>
              <a:t>greater      equal           greater</a:t>
            </a:r>
          </a:p>
          <a:p>
            <a:r>
              <a:rPr lang="en-US" sz="2000" b="1" dirty="0">
                <a:latin typeface="Times New Roman"/>
                <a:cs typeface="Times New Roman"/>
              </a:rPr>
              <a:t>   E.   </a:t>
            </a:r>
            <a:r>
              <a:rPr lang="en-US" sz="2000" dirty="0">
                <a:latin typeface="Times New Roman"/>
                <a:cs typeface="Times New Roman"/>
              </a:rPr>
              <a:t>greater      equal           equal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A23A7DA-A459-C130-898A-6F8A07ABA57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01895" y="4076058"/>
            <a:ext cx="901700" cy="4699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00B5B73-0A98-E2E2-2659-62C9E94E311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87593" y="4076058"/>
            <a:ext cx="2610557" cy="195791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9140BF2-B8B0-C922-5574-E0085BB9879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50048" y="1450858"/>
            <a:ext cx="2637521" cy="1978141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750595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116FC2F-4B76-8912-F5D5-077229B129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E6D80515-76A7-C127-416C-910962185F73}"/>
              </a:ext>
            </a:extLst>
          </p:cNvPr>
          <p:cNvSpPr txBox="1">
            <a:spLocks/>
          </p:cNvSpPr>
          <p:nvPr/>
        </p:nvSpPr>
        <p:spPr>
          <a:xfrm>
            <a:off x="981075" y="914400"/>
            <a:ext cx="10515600" cy="6627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solidFill>
                  <a:srgbClr val="ED1C24"/>
                </a:solidFill>
                <a:latin typeface="Arial" panose="020B0604020202020204" pitchFamily="34" charset="0"/>
                <a:ea typeface="Lato" charset="0"/>
                <a:cs typeface="Arial" panose="020B0604020202020204" pitchFamily="34" charset="0"/>
              </a:rPr>
              <a:t>Store Values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4D12469-2617-0982-5174-DA1E2605FD31}"/>
              </a:ext>
            </a:extLst>
          </p:cNvPr>
          <p:cNvSpPr txBox="1"/>
          <p:nvPr/>
        </p:nvSpPr>
        <p:spPr>
          <a:xfrm>
            <a:off x="857955" y="146901"/>
            <a:ext cx="86453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4D4D4D"/>
                </a:solidFill>
                <a:latin typeface="Arial" charset="0"/>
                <a:ea typeface="Arial" charset="0"/>
                <a:cs typeface="Arial" charset="0"/>
              </a:rPr>
              <a:t>education.ti.com/webinars   | Scaffold Technology Skills for the ACT</a:t>
            </a:r>
            <a:r>
              <a:rPr lang="en-US" sz="1400" baseline="30000" dirty="0">
                <a:solidFill>
                  <a:srgbClr val="4D4D4D"/>
                </a:solidFill>
                <a:latin typeface="Arial" charset="0"/>
                <a:ea typeface="Arial" charset="0"/>
                <a:cs typeface="Arial" charset="0"/>
              </a:rPr>
              <a:t>®</a:t>
            </a:r>
            <a:r>
              <a:rPr lang="en-US" sz="1400" dirty="0">
                <a:solidFill>
                  <a:srgbClr val="4D4D4D"/>
                </a:solidFill>
                <a:latin typeface="Arial" charset="0"/>
                <a:ea typeface="Arial" charset="0"/>
                <a:cs typeface="Arial" charset="0"/>
              </a:rPr>
              <a:t> Success Throughout the School Year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B0C6DF-DF61-C59A-F701-DE48C0E23067}"/>
              </a:ext>
            </a:extLst>
          </p:cNvPr>
          <p:cNvSpPr txBox="1"/>
          <p:nvPr/>
        </p:nvSpPr>
        <p:spPr>
          <a:xfrm>
            <a:off x="4872032" y="1020628"/>
            <a:ext cx="6324600" cy="436310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b="1" dirty="0">
                <a:latin typeface="Times New Roman"/>
                <a:cs typeface="Times New Roman"/>
              </a:rPr>
              <a:t>27.  </a:t>
            </a:r>
            <a:r>
              <a:rPr lang="en-US" sz="2000" dirty="0">
                <a:latin typeface="Times New Roman"/>
                <a:cs typeface="Times New Roman"/>
              </a:rPr>
              <a:t>On the first 7 statistics tests of the semester, Jamal</a:t>
            </a:r>
          </a:p>
          <a:p>
            <a:r>
              <a:rPr lang="en-US" sz="2000" dirty="0">
                <a:latin typeface="Times New Roman"/>
                <a:cs typeface="Times New Roman"/>
              </a:rPr>
              <a:t>       scored 66, 81, 84, 85, 85, 89, and 96.  The mean,</a:t>
            </a:r>
          </a:p>
          <a:p>
            <a:r>
              <a:rPr lang="en-US" sz="2000" dirty="0">
                <a:latin typeface="Times New Roman"/>
                <a:cs typeface="Times New Roman"/>
              </a:rPr>
              <a:t>       median, and mode of his scores were 84, 85, and 85,</a:t>
            </a:r>
          </a:p>
          <a:p>
            <a:r>
              <a:rPr lang="en-US" sz="2000" dirty="0">
                <a:latin typeface="Times New Roman"/>
                <a:cs typeface="Times New Roman"/>
              </a:rPr>
              <a:t>       respectively.  On the 8th statistics test, Jamal scored 94.</a:t>
            </a:r>
          </a:p>
          <a:p>
            <a:r>
              <a:rPr lang="en-US" sz="2000" dirty="0">
                <a:latin typeface="Times New Roman"/>
                <a:cs typeface="Times New Roman"/>
              </a:rPr>
              <a:t>      How do the mean, median and mode of all 8 of his </a:t>
            </a:r>
          </a:p>
          <a:p>
            <a:r>
              <a:rPr lang="en-US" sz="2000" dirty="0">
                <a:latin typeface="Times New Roman"/>
                <a:cs typeface="Times New Roman"/>
              </a:rPr>
              <a:t>      scores compare to the mean, median, and mode of his </a:t>
            </a:r>
          </a:p>
          <a:p>
            <a:r>
              <a:rPr lang="en-US" sz="2000" dirty="0">
                <a:latin typeface="Times New Roman"/>
                <a:cs typeface="Times New Roman"/>
              </a:rPr>
              <a:t>      first 7 scores?</a:t>
            </a:r>
          </a:p>
          <a:p>
            <a:endParaRPr lang="en-US" sz="2000" dirty="0">
              <a:latin typeface="Times New Roman"/>
              <a:cs typeface="Times New Roman"/>
            </a:endParaRPr>
          </a:p>
          <a:p>
            <a:r>
              <a:rPr lang="en-US" sz="2000" dirty="0">
                <a:latin typeface="Times New Roman"/>
                <a:cs typeface="Times New Roman"/>
              </a:rPr>
              <a:t>        </a:t>
            </a:r>
            <a:r>
              <a:rPr lang="en-US" sz="2000" b="1" u="sng" dirty="0">
                <a:latin typeface="Times New Roman"/>
                <a:cs typeface="Times New Roman"/>
              </a:rPr>
              <a:t>Mean</a:t>
            </a:r>
            <a:r>
              <a:rPr lang="en-US" sz="2000" b="1" dirty="0">
                <a:latin typeface="Times New Roman"/>
                <a:cs typeface="Times New Roman"/>
              </a:rPr>
              <a:t>       </a:t>
            </a:r>
            <a:r>
              <a:rPr lang="en-US" sz="2000" b="1" u="sng" dirty="0">
                <a:latin typeface="Times New Roman"/>
                <a:cs typeface="Times New Roman"/>
              </a:rPr>
              <a:t>Median</a:t>
            </a:r>
            <a:r>
              <a:rPr lang="en-US" sz="2000" b="1" dirty="0">
                <a:latin typeface="Times New Roman"/>
                <a:cs typeface="Times New Roman"/>
              </a:rPr>
              <a:t>      </a:t>
            </a:r>
            <a:r>
              <a:rPr lang="en-US" sz="2000" b="1" u="sng" dirty="0">
                <a:latin typeface="Times New Roman"/>
                <a:cs typeface="Times New Roman"/>
              </a:rPr>
              <a:t>Mode</a:t>
            </a:r>
          </a:p>
          <a:p>
            <a:r>
              <a:rPr lang="en-US" sz="2000" b="1" dirty="0">
                <a:latin typeface="Times New Roman"/>
                <a:cs typeface="Times New Roman"/>
              </a:rPr>
              <a:t>   A.   </a:t>
            </a:r>
            <a:r>
              <a:rPr lang="en-US" sz="2000" dirty="0">
                <a:latin typeface="Times New Roman"/>
                <a:cs typeface="Times New Roman"/>
              </a:rPr>
              <a:t>equal        greater        greater</a:t>
            </a:r>
          </a:p>
          <a:p>
            <a:r>
              <a:rPr lang="en-US" sz="2000" b="1" dirty="0">
                <a:latin typeface="Times New Roman"/>
                <a:cs typeface="Times New Roman"/>
              </a:rPr>
              <a:t>   B.   </a:t>
            </a:r>
            <a:r>
              <a:rPr lang="en-US" sz="2000" dirty="0">
                <a:latin typeface="Times New Roman"/>
                <a:cs typeface="Times New Roman"/>
              </a:rPr>
              <a:t>greater      greater        greater</a:t>
            </a:r>
          </a:p>
          <a:p>
            <a:r>
              <a:rPr lang="en-US" sz="2000" b="1" dirty="0">
                <a:latin typeface="Times New Roman"/>
                <a:cs typeface="Times New Roman"/>
              </a:rPr>
              <a:t>   C.   </a:t>
            </a:r>
            <a:r>
              <a:rPr lang="en-US" sz="2000" dirty="0">
                <a:latin typeface="Times New Roman"/>
                <a:cs typeface="Times New Roman"/>
              </a:rPr>
              <a:t>greater      </a:t>
            </a:r>
            <a:r>
              <a:rPr lang="en-US" sz="2000" dirty="0" err="1">
                <a:latin typeface="Times New Roman"/>
                <a:cs typeface="Times New Roman"/>
              </a:rPr>
              <a:t>greater</a:t>
            </a:r>
            <a:r>
              <a:rPr lang="en-US" sz="2000" dirty="0">
                <a:latin typeface="Times New Roman"/>
                <a:cs typeface="Times New Roman"/>
              </a:rPr>
              <a:t>        equal</a:t>
            </a:r>
          </a:p>
          <a:p>
            <a:r>
              <a:rPr lang="en-US" sz="2000" b="1" dirty="0">
                <a:latin typeface="Times New Roman"/>
                <a:cs typeface="Times New Roman"/>
              </a:rPr>
              <a:t>   D.   </a:t>
            </a:r>
            <a:r>
              <a:rPr lang="en-US" sz="2000" dirty="0">
                <a:latin typeface="Times New Roman"/>
                <a:cs typeface="Times New Roman"/>
              </a:rPr>
              <a:t>greater      equal           greater</a:t>
            </a:r>
          </a:p>
          <a:p>
            <a:r>
              <a:rPr lang="en-US" sz="2000" b="1" dirty="0">
                <a:latin typeface="Times New Roman"/>
                <a:cs typeface="Times New Roman"/>
              </a:rPr>
              <a:t>   E.   </a:t>
            </a:r>
            <a:r>
              <a:rPr lang="en-US" sz="2000" dirty="0">
                <a:latin typeface="Times New Roman"/>
                <a:cs typeface="Times New Roman"/>
              </a:rPr>
              <a:t>greater      equal           </a:t>
            </a:r>
            <a:r>
              <a:rPr lang="en-US" sz="2000" dirty="0" err="1">
                <a:latin typeface="Times New Roman"/>
                <a:cs typeface="Times New Roman"/>
              </a:rPr>
              <a:t>equal</a:t>
            </a:r>
            <a:endParaRPr lang="en-US" sz="2000" dirty="0">
              <a:latin typeface="Times New Roman"/>
              <a:cs typeface="Times New Roman"/>
            </a:endParaRPr>
          </a:p>
        </p:txBody>
      </p:sp>
      <p:pic>
        <p:nvPicPr>
          <p:cNvPr id="5" name="Picture 4" descr="A red circle with a red apple and a white line&#10;&#10;Description automatically generated">
            <a:extLst>
              <a:ext uri="{FF2B5EF4-FFF2-40B4-BE49-F238E27FC236}">
                <a16:creationId xmlns:a16="http://schemas.microsoft.com/office/drawing/2014/main" id="{720176D5-E735-7816-35C3-F03D1CCD33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683" y="5383333"/>
            <a:ext cx="1543792" cy="1474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A screenshot of a computer&#10;&#10;Description automatically generated">
            <a:extLst>
              <a:ext uri="{FF2B5EF4-FFF2-40B4-BE49-F238E27FC236}">
                <a16:creationId xmlns:a16="http://schemas.microsoft.com/office/drawing/2014/main" id="{9F389002-3DE7-1103-A680-DB91F596D0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7250" y="1800225"/>
            <a:ext cx="3495675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30249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D59A440-391B-B329-893A-ED918F8BE3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4B3CC240-0E0D-1968-6125-D8F0196E03A0}"/>
              </a:ext>
            </a:extLst>
          </p:cNvPr>
          <p:cNvSpPr txBox="1">
            <a:spLocks/>
          </p:cNvSpPr>
          <p:nvPr/>
        </p:nvSpPr>
        <p:spPr>
          <a:xfrm>
            <a:off x="838200" y="914400"/>
            <a:ext cx="10515600" cy="6627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solidFill>
                  <a:srgbClr val="ED1C24"/>
                </a:solidFill>
                <a:latin typeface="Arial" panose="020B0604020202020204" pitchFamily="34" charset="0"/>
                <a:ea typeface="Lato" charset="0"/>
                <a:cs typeface="Arial" panose="020B0604020202020204" pitchFamily="34" charset="0"/>
              </a:rPr>
              <a:t>Other Calculator Skills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1D7786-EB27-527E-A80D-88A95D6703ED}"/>
              </a:ext>
            </a:extLst>
          </p:cNvPr>
          <p:cNvSpPr txBox="1"/>
          <p:nvPr/>
        </p:nvSpPr>
        <p:spPr>
          <a:xfrm>
            <a:off x="857955" y="146901"/>
            <a:ext cx="86453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4D4D4D"/>
                </a:solidFill>
                <a:latin typeface="Arial" charset="0"/>
                <a:ea typeface="Arial" charset="0"/>
                <a:cs typeface="Arial" charset="0"/>
              </a:rPr>
              <a:t>education.ti.com/webinars   | Scaffold Technology Skills for the ACT</a:t>
            </a:r>
            <a:r>
              <a:rPr lang="en-US" sz="1400" baseline="30000" dirty="0">
                <a:solidFill>
                  <a:srgbClr val="4D4D4D"/>
                </a:solidFill>
                <a:latin typeface="Arial" charset="0"/>
                <a:ea typeface="Arial" charset="0"/>
                <a:cs typeface="Arial" charset="0"/>
              </a:rPr>
              <a:t>®</a:t>
            </a:r>
            <a:r>
              <a:rPr lang="en-US" sz="1400" dirty="0">
                <a:solidFill>
                  <a:srgbClr val="4D4D4D"/>
                </a:solidFill>
                <a:latin typeface="Arial" charset="0"/>
                <a:ea typeface="Arial" charset="0"/>
                <a:cs typeface="Arial" charset="0"/>
              </a:rPr>
              <a:t> Success Throughout the School Year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64A485E-20A0-1314-D94A-4731DD0B38FB}"/>
              </a:ext>
            </a:extLst>
          </p:cNvPr>
          <p:cNvSpPr txBox="1"/>
          <p:nvPr/>
        </p:nvSpPr>
        <p:spPr>
          <a:xfrm>
            <a:off x="982095" y="1711355"/>
            <a:ext cx="7553325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b="1" dirty="0">
                <a:latin typeface="Times New Roman"/>
                <a:cs typeface="Times New Roman"/>
              </a:rPr>
              <a:t>3.   </a:t>
            </a:r>
            <a:r>
              <a:rPr lang="en-US" sz="2400" dirty="0">
                <a:latin typeface="Times New Roman"/>
                <a:cs typeface="Times New Roman"/>
              </a:rPr>
              <a:t>Which of the following matrices is equal to            ?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F42A090-7F41-EEAB-1BEF-8FE21EB040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5150" y="1581150"/>
            <a:ext cx="847725" cy="742950"/>
          </a:xfrm>
          <a:prstGeom prst="rect">
            <a:avLst/>
          </a:prstGeom>
        </p:spPr>
      </p:pic>
      <p:pic>
        <p:nvPicPr>
          <p:cNvPr id="7" name="Picture 6" descr="A white background with black numbers&#10;&#10;Description automatically generated">
            <a:extLst>
              <a:ext uri="{FF2B5EF4-FFF2-40B4-BE49-F238E27FC236}">
                <a16:creationId xmlns:a16="http://schemas.microsoft.com/office/drawing/2014/main" id="{BB46700B-3B57-9C88-E765-900A6F7394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35428" y="2171700"/>
            <a:ext cx="1643994" cy="3781425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93B92896-1D30-4C9C-1A51-452FC3DA5F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5397" y="5317048"/>
            <a:ext cx="1621210" cy="1540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559E1CD-65A1-1005-C027-FC8A456AEA4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44524" y="2962107"/>
            <a:ext cx="3338786" cy="250409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C9B73F7-ADAB-BD16-223A-4FEA5ADC29C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65600" y="2962107"/>
            <a:ext cx="3338786" cy="250409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61DE679-1F48-56BC-48AA-74D0563ED0B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143539" y="5606428"/>
            <a:ext cx="965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75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D59A440-391B-B329-893A-ED918F8BE3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4B3CC240-0E0D-1968-6125-D8F0196E03A0}"/>
              </a:ext>
            </a:extLst>
          </p:cNvPr>
          <p:cNvSpPr txBox="1">
            <a:spLocks/>
          </p:cNvSpPr>
          <p:nvPr/>
        </p:nvSpPr>
        <p:spPr>
          <a:xfrm>
            <a:off x="838200" y="914400"/>
            <a:ext cx="10515600" cy="6627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solidFill>
                  <a:srgbClr val="ED1C24"/>
                </a:solidFill>
                <a:latin typeface="Arial" panose="020B0604020202020204" pitchFamily="34" charset="0"/>
                <a:ea typeface="Lato" charset="0"/>
                <a:cs typeface="Arial" panose="020B0604020202020204" pitchFamily="34" charset="0"/>
              </a:rPr>
              <a:t>Other Calculator Skills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1D7786-EB27-527E-A80D-88A95D6703ED}"/>
              </a:ext>
            </a:extLst>
          </p:cNvPr>
          <p:cNvSpPr txBox="1"/>
          <p:nvPr/>
        </p:nvSpPr>
        <p:spPr>
          <a:xfrm>
            <a:off x="857955" y="146901"/>
            <a:ext cx="86453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4D4D4D"/>
                </a:solidFill>
                <a:latin typeface="Arial" charset="0"/>
                <a:ea typeface="Arial" charset="0"/>
                <a:cs typeface="Arial" charset="0"/>
              </a:rPr>
              <a:t>education.ti.com/webinars   | Scaffold Technology Skills for the ACT</a:t>
            </a:r>
            <a:r>
              <a:rPr lang="en-US" sz="1400" baseline="30000" dirty="0">
                <a:solidFill>
                  <a:srgbClr val="4D4D4D"/>
                </a:solidFill>
                <a:latin typeface="Arial" charset="0"/>
                <a:ea typeface="Arial" charset="0"/>
                <a:cs typeface="Arial" charset="0"/>
              </a:rPr>
              <a:t>®</a:t>
            </a:r>
            <a:r>
              <a:rPr lang="en-US" sz="1400" dirty="0">
                <a:solidFill>
                  <a:srgbClr val="4D4D4D"/>
                </a:solidFill>
                <a:latin typeface="Arial" charset="0"/>
                <a:ea typeface="Arial" charset="0"/>
                <a:cs typeface="Arial" charset="0"/>
              </a:rPr>
              <a:t> Success Throughout the School Year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64A485E-20A0-1314-D94A-4731DD0B38FB}"/>
              </a:ext>
            </a:extLst>
          </p:cNvPr>
          <p:cNvSpPr txBox="1"/>
          <p:nvPr/>
        </p:nvSpPr>
        <p:spPr>
          <a:xfrm>
            <a:off x="982095" y="1711355"/>
            <a:ext cx="7553325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b="1" dirty="0">
                <a:latin typeface="Times New Roman"/>
                <a:cs typeface="Times New Roman"/>
              </a:rPr>
              <a:t>3.   </a:t>
            </a:r>
            <a:r>
              <a:rPr lang="en-US" sz="2400" dirty="0">
                <a:latin typeface="Times New Roman"/>
                <a:cs typeface="Times New Roman"/>
              </a:rPr>
              <a:t>Which of the following matrices is equal to            ?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F42A090-7F41-EEAB-1BEF-8FE21EB040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5150" y="1581150"/>
            <a:ext cx="847725" cy="742950"/>
          </a:xfrm>
          <a:prstGeom prst="rect">
            <a:avLst/>
          </a:prstGeom>
        </p:spPr>
      </p:pic>
      <p:pic>
        <p:nvPicPr>
          <p:cNvPr id="7" name="Picture 6" descr="A white background with black numbers&#10;&#10;Description automatically generated">
            <a:extLst>
              <a:ext uri="{FF2B5EF4-FFF2-40B4-BE49-F238E27FC236}">
                <a16:creationId xmlns:a16="http://schemas.microsoft.com/office/drawing/2014/main" id="{BB46700B-3B57-9C88-E765-900A6F7394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35428" y="2171700"/>
            <a:ext cx="1643994" cy="3781425"/>
          </a:xfrm>
          <a:prstGeom prst="rect">
            <a:avLst/>
          </a:prstGeom>
        </p:spPr>
      </p:pic>
      <p:pic>
        <p:nvPicPr>
          <p:cNvPr id="8" name="Picture 7" descr="A red circle with a red apple and a white line&#10;&#10;Description automatically generated">
            <a:extLst>
              <a:ext uri="{FF2B5EF4-FFF2-40B4-BE49-F238E27FC236}">
                <a16:creationId xmlns:a16="http://schemas.microsoft.com/office/drawing/2014/main" id="{D2B1E0FD-3DB7-2BAC-CED3-4D4DF250ED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683" y="5383333"/>
            <a:ext cx="1543792" cy="1474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A screenshot of a computer&#10;&#10;Description automatically generated">
            <a:extLst>
              <a:ext uri="{FF2B5EF4-FFF2-40B4-BE49-F238E27FC236}">
                <a16:creationId xmlns:a16="http://schemas.microsoft.com/office/drawing/2014/main" id="{A1F8CAC0-EA19-A856-4EC5-99199733CAD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00825" y="2424582"/>
            <a:ext cx="4752975" cy="1475437"/>
          </a:xfrm>
          <a:prstGeom prst="rect">
            <a:avLst/>
          </a:prstGeom>
        </p:spPr>
      </p:pic>
      <p:pic>
        <p:nvPicPr>
          <p:cNvPr id="11" name="Picture 10" descr="A screenshot of a computer&#10;&#10;Description automatically generated">
            <a:extLst>
              <a:ext uri="{FF2B5EF4-FFF2-40B4-BE49-F238E27FC236}">
                <a16:creationId xmlns:a16="http://schemas.microsoft.com/office/drawing/2014/main" id="{98824704-7CFA-0C10-45C8-1059EEAECF6C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t="-333" b="42142"/>
          <a:stretch/>
        </p:blipFill>
        <p:spPr>
          <a:xfrm>
            <a:off x="7677150" y="4163568"/>
            <a:ext cx="3752850" cy="1701411"/>
          </a:xfrm>
          <a:prstGeom prst="rect">
            <a:avLst/>
          </a:prstGeom>
        </p:spPr>
      </p:pic>
      <p:pic>
        <p:nvPicPr>
          <p:cNvPr id="12" name="Picture 11" descr="A white rectangular object with black text&#10;&#10;Description automatically generated">
            <a:extLst>
              <a:ext uri="{FF2B5EF4-FFF2-40B4-BE49-F238E27FC236}">
                <a16:creationId xmlns:a16="http://schemas.microsoft.com/office/drawing/2014/main" id="{FF98B3CF-4BC4-94EF-61AE-3D93A24E951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14975" y="2771775"/>
            <a:ext cx="495300" cy="495300"/>
          </a:xfrm>
          <a:prstGeom prst="rect">
            <a:avLst/>
          </a:prstGeom>
        </p:spPr>
      </p:pic>
      <p:sp>
        <p:nvSpPr>
          <p:cNvPr id="13" name="Arrow: Right 12">
            <a:extLst>
              <a:ext uri="{FF2B5EF4-FFF2-40B4-BE49-F238E27FC236}">
                <a16:creationId xmlns:a16="http://schemas.microsoft.com/office/drawing/2014/main" id="{C081F200-53CA-2D25-7C82-627B57A16C56}"/>
              </a:ext>
            </a:extLst>
          </p:cNvPr>
          <p:cNvSpPr/>
          <p:nvPr/>
        </p:nvSpPr>
        <p:spPr>
          <a:xfrm>
            <a:off x="6093801" y="2918355"/>
            <a:ext cx="270500" cy="19476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7961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DEC9F5A-7C16-B5DE-C504-8C0E9A0DB7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F525FAD-E08B-C5FE-816B-EF8BDF49C5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65760" y="5120640"/>
            <a:ext cx="2009140" cy="200914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14804142-F17A-C00E-5F6F-C1A13CF89349}"/>
              </a:ext>
            </a:extLst>
          </p:cNvPr>
          <p:cNvSpPr txBox="1">
            <a:spLocks/>
          </p:cNvSpPr>
          <p:nvPr/>
        </p:nvSpPr>
        <p:spPr>
          <a:xfrm>
            <a:off x="838200" y="914400"/>
            <a:ext cx="5175629" cy="6627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solidFill>
                  <a:srgbClr val="ED1C24"/>
                </a:solidFill>
                <a:latin typeface="Arial" charset="0"/>
                <a:ea typeface="Arial" charset="0"/>
                <a:cs typeface="Arial" charset="0"/>
              </a:rPr>
              <a:t>Agenda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A7BB8DA-7464-831B-0311-88EE810DFECB}"/>
              </a:ext>
            </a:extLst>
          </p:cNvPr>
          <p:cNvSpPr txBox="1"/>
          <p:nvPr/>
        </p:nvSpPr>
        <p:spPr>
          <a:xfrm>
            <a:off x="1503680" y="1577182"/>
            <a:ext cx="9573086" cy="40677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  <a:buClr>
                <a:srgbClr val="CC0000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500" dirty="0">
                <a:solidFill>
                  <a:srgbClr val="4D4D4D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Welcome &amp; Introductions</a:t>
            </a:r>
          </a:p>
          <a:p>
            <a:pPr>
              <a:lnSpc>
                <a:spcPts val="4000"/>
              </a:lnSpc>
              <a:buClr>
                <a:srgbClr val="CC0000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500" dirty="0">
                <a:solidFill>
                  <a:srgbClr val="4D4D4D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Review of ACT Testing Structures and Approved Calculators</a:t>
            </a:r>
          </a:p>
          <a:p>
            <a:pPr>
              <a:lnSpc>
                <a:spcPts val="4000"/>
              </a:lnSpc>
              <a:buClr>
                <a:srgbClr val="CC0000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500" dirty="0">
                <a:solidFill>
                  <a:srgbClr val="4D4D4D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Substitution</a:t>
            </a:r>
          </a:p>
          <a:p>
            <a:pPr>
              <a:lnSpc>
                <a:spcPts val="4000"/>
              </a:lnSpc>
              <a:buClr>
                <a:srgbClr val="CC0000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500" dirty="0">
                <a:solidFill>
                  <a:srgbClr val="4D4D4D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Composition of Functions</a:t>
            </a:r>
          </a:p>
          <a:p>
            <a:pPr>
              <a:lnSpc>
                <a:spcPts val="4000"/>
              </a:lnSpc>
              <a:buClr>
                <a:srgbClr val="CC0000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500" dirty="0">
                <a:solidFill>
                  <a:srgbClr val="4D4D4D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Using Lists</a:t>
            </a:r>
          </a:p>
          <a:p>
            <a:pPr>
              <a:lnSpc>
                <a:spcPts val="4000"/>
              </a:lnSpc>
              <a:buClr>
                <a:srgbClr val="CC0000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500" dirty="0">
                <a:solidFill>
                  <a:srgbClr val="4D4D4D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Remember – Figures are Generally Drawn to Scale</a:t>
            </a:r>
          </a:p>
          <a:p>
            <a:pPr>
              <a:lnSpc>
                <a:spcPts val="4000"/>
              </a:lnSpc>
              <a:buClr>
                <a:srgbClr val="CC0000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500" dirty="0">
                <a:solidFill>
                  <a:srgbClr val="4D4D4D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Numeric Solver</a:t>
            </a:r>
          </a:p>
          <a:p>
            <a:pPr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500" dirty="0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Webinar drawing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58F3A0A-741B-C211-D041-C8FA768F4C8A}"/>
              </a:ext>
            </a:extLst>
          </p:cNvPr>
          <p:cNvSpPr txBox="1"/>
          <p:nvPr/>
        </p:nvSpPr>
        <p:spPr>
          <a:xfrm>
            <a:off x="857955" y="146901"/>
            <a:ext cx="86453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4D4D4D"/>
                </a:solidFill>
                <a:latin typeface="Arial" charset="0"/>
                <a:ea typeface="Arial" charset="0"/>
                <a:cs typeface="Arial" charset="0"/>
              </a:rPr>
              <a:t>education.ti.com/webinars   | Scaffold Technology Skills for the ACT</a:t>
            </a:r>
            <a:r>
              <a:rPr lang="en-US" sz="1400" baseline="30000" dirty="0">
                <a:solidFill>
                  <a:srgbClr val="4D4D4D"/>
                </a:solidFill>
                <a:latin typeface="Arial" charset="0"/>
                <a:ea typeface="Arial" charset="0"/>
                <a:cs typeface="Arial" charset="0"/>
              </a:rPr>
              <a:t>®</a:t>
            </a:r>
            <a:r>
              <a:rPr lang="en-US" sz="1400" dirty="0">
                <a:solidFill>
                  <a:srgbClr val="4D4D4D"/>
                </a:solidFill>
                <a:latin typeface="Arial" charset="0"/>
                <a:ea typeface="Arial" charset="0"/>
                <a:cs typeface="Arial" charset="0"/>
              </a:rPr>
              <a:t> Success Throughout the School Year</a:t>
            </a:r>
          </a:p>
        </p:txBody>
      </p:sp>
    </p:spTree>
    <p:extLst>
      <p:ext uri="{BB962C8B-B14F-4D97-AF65-F5344CB8AC3E}">
        <p14:creationId xmlns:p14="http://schemas.microsoft.com/office/powerpoint/2010/main" val="170531472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C758439-B866-CCC7-D3B9-E18B5834DD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A4DE4C15-A44C-33A5-C5F0-2A0EB72C623C}"/>
              </a:ext>
            </a:extLst>
          </p:cNvPr>
          <p:cNvSpPr txBox="1">
            <a:spLocks/>
          </p:cNvSpPr>
          <p:nvPr/>
        </p:nvSpPr>
        <p:spPr>
          <a:xfrm>
            <a:off x="838200" y="914400"/>
            <a:ext cx="10515600" cy="6627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solidFill>
                  <a:srgbClr val="ED1C24"/>
                </a:solidFill>
                <a:latin typeface="Arial" panose="020B0604020202020204" pitchFamily="34" charset="0"/>
                <a:ea typeface="Lato" charset="0"/>
                <a:cs typeface="Arial" panose="020B0604020202020204" pitchFamily="34" charset="0"/>
              </a:rPr>
              <a:t>Other Calculator Skills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EDC56471-5F0E-6494-2E5B-6E3D8B6F14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50" y="5173124"/>
            <a:ext cx="1621210" cy="1540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4ACC696-60EB-18A1-6555-BD30294C6F36}"/>
              </a:ext>
            </a:extLst>
          </p:cNvPr>
          <p:cNvSpPr txBox="1"/>
          <p:nvPr/>
        </p:nvSpPr>
        <p:spPr>
          <a:xfrm>
            <a:off x="857955" y="146901"/>
            <a:ext cx="86453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4D4D4D"/>
                </a:solidFill>
                <a:latin typeface="Arial" charset="0"/>
                <a:ea typeface="Arial" charset="0"/>
                <a:cs typeface="Arial" charset="0"/>
              </a:rPr>
              <a:t>education.ti.com/webinars   | Scaffold Technology Skills for the ACT</a:t>
            </a:r>
            <a:r>
              <a:rPr lang="en-US" sz="1400" baseline="30000" dirty="0">
                <a:solidFill>
                  <a:srgbClr val="4D4D4D"/>
                </a:solidFill>
                <a:latin typeface="Arial" charset="0"/>
                <a:ea typeface="Arial" charset="0"/>
                <a:cs typeface="Arial" charset="0"/>
              </a:rPr>
              <a:t>®</a:t>
            </a:r>
            <a:r>
              <a:rPr lang="en-US" sz="1400" dirty="0">
                <a:solidFill>
                  <a:srgbClr val="4D4D4D"/>
                </a:solidFill>
                <a:latin typeface="Arial" charset="0"/>
                <a:ea typeface="Arial" charset="0"/>
                <a:cs typeface="Arial" charset="0"/>
              </a:rPr>
              <a:t> Success Throughout the School Year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F7993C4-AAE4-D772-058A-148854D8A675}"/>
              </a:ext>
            </a:extLst>
          </p:cNvPr>
          <p:cNvSpPr txBox="1"/>
          <p:nvPr/>
        </p:nvSpPr>
        <p:spPr>
          <a:xfrm>
            <a:off x="1006383" y="1842442"/>
            <a:ext cx="7620000" cy="34163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b="1" dirty="0">
                <a:latin typeface="Times New Roman"/>
                <a:cs typeface="Times New Roman"/>
              </a:rPr>
              <a:t>22.  </a:t>
            </a:r>
            <a:r>
              <a:rPr lang="en-US" sz="2400" dirty="0">
                <a:latin typeface="Times New Roman"/>
                <a:cs typeface="Times New Roman"/>
              </a:rPr>
              <a:t>Let  </a:t>
            </a:r>
            <a:r>
              <a:rPr lang="en-US" sz="2400" i="1" dirty="0">
                <a:latin typeface="Times New Roman"/>
                <a:cs typeface="Times New Roman"/>
              </a:rPr>
              <a:t>z</a:t>
            </a:r>
            <a:r>
              <a:rPr lang="en-US" sz="2400" dirty="0">
                <a:latin typeface="Times New Roman"/>
                <a:cs typeface="Times New Roman"/>
              </a:rPr>
              <a:t> = 5 + 4</a:t>
            </a:r>
            <a:r>
              <a:rPr lang="en-US" sz="2400" i="1" dirty="0">
                <a:latin typeface="Times New Roman"/>
                <a:cs typeface="Times New Roman"/>
              </a:rPr>
              <a:t>i</a:t>
            </a:r>
            <a:r>
              <a:rPr lang="en-US" sz="2400" dirty="0">
                <a:latin typeface="Times New Roman"/>
                <a:cs typeface="Times New Roman"/>
              </a:rPr>
              <a:t>  and </a:t>
            </a:r>
            <a:r>
              <a:rPr lang="en-US" sz="2400" i="1" dirty="0">
                <a:latin typeface="Times New Roman"/>
                <a:cs typeface="Times New Roman"/>
              </a:rPr>
              <a:t>w</a:t>
            </a:r>
            <a:r>
              <a:rPr lang="en-US" sz="2400" dirty="0">
                <a:latin typeface="Times New Roman"/>
                <a:cs typeface="Times New Roman"/>
              </a:rPr>
              <a:t> = 7 + 3</a:t>
            </a:r>
            <a:r>
              <a:rPr lang="en-US" sz="2400" i="1" dirty="0">
                <a:latin typeface="Times New Roman"/>
                <a:cs typeface="Times New Roman"/>
              </a:rPr>
              <a:t>i</a:t>
            </a:r>
            <a:r>
              <a:rPr lang="en-US" sz="2400" dirty="0">
                <a:latin typeface="Times New Roman"/>
                <a:cs typeface="Times New Roman"/>
              </a:rPr>
              <a:t>, where </a:t>
            </a:r>
            <a:r>
              <a:rPr lang="en-US" sz="2400" i="1" dirty="0" err="1">
                <a:latin typeface="Times New Roman"/>
                <a:cs typeface="Times New Roman"/>
              </a:rPr>
              <a:t>i</a:t>
            </a:r>
            <a:r>
              <a:rPr lang="en-US" sz="2400" dirty="0">
                <a:latin typeface="Times New Roman"/>
                <a:cs typeface="Times New Roman"/>
              </a:rPr>
              <a:t> is the imaginary</a:t>
            </a:r>
            <a:endParaRPr lang="en-US" sz="2400" dirty="0">
              <a:latin typeface="Aptos" panose="02110004020202020204"/>
              <a:cs typeface="Times New Roman"/>
            </a:endParaRPr>
          </a:p>
          <a:p>
            <a:r>
              <a:rPr lang="en-US" sz="2400" dirty="0">
                <a:latin typeface="Times New Roman"/>
                <a:cs typeface="Times New Roman"/>
              </a:rPr>
              <a:t>       unit.  What is the value of 2</a:t>
            </a:r>
            <a:r>
              <a:rPr lang="en-US" sz="2400" i="1" dirty="0">
                <a:latin typeface="Times New Roman"/>
                <a:cs typeface="Times New Roman"/>
              </a:rPr>
              <a:t>z</a:t>
            </a:r>
            <a:r>
              <a:rPr lang="en-US" sz="2400" dirty="0">
                <a:latin typeface="Times New Roman"/>
                <a:cs typeface="Times New Roman"/>
              </a:rPr>
              <a:t> + </a:t>
            </a:r>
            <a:r>
              <a:rPr lang="en-US" sz="2400" i="1" dirty="0">
                <a:latin typeface="Times New Roman"/>
                <a:cs typeface="Times New Roman"/>
              </a:rPr>
              <a:t>w</a:t>
            </a:r>
            <a:r>
              <a:rPr lang="en-US" sz="2400" dirty="0">
                <a:latin typeface="Times New Roman"/>
                <a:cs typeface="Times New Roman"/>
              </a:rPr>
              <a:t>?</a:t>
            </a:r>
          </a:p>
          <a:p>
            <a:endParaRPr lang="en-US" sz="2400" dirty="0">
              <a:latin typeface="Times New Roman"/>
              <a:cs typeface="Times New Roman"/>
            </a:endParaRPr>
          </a:p>
          <a:p>
            <a:r>
              <a:rPr lang="en-US" sz="2400" dirty="0">
                <a:latin typeface="Times New Roman"/>
                <a:cs typeface="Times New Roman"/>
              </a:rPr>
              <a:t>        </a:t>
            </a:r>
            <a:r>
              <a:rPr lang="en-US" sz="2400" b="1" dirty="0">
                <a:latin typeface="Times New Roman"/>
                <a:cs typeface="Times New Roman"/>
              </a:rPr>
              <a:t>F.</a:t>
            </a:r>
            <a:r>
              <a:rPr lang="en-US" sz="2400" dirty="0">
                <a:latin typeface="Times New Roman"/>
                <a:cs typeface="Times New Roman"/>
              </a:rPr>
              <a:t>   - 28</a:t>
            </a:r>
          </a:p>
          <a:p>
            <a:r>
              <a:rPr lang="en-US" sz="2400" dirty="0">
                <a:latin typeface="Times New Roman"/>
                <a:cs typeface="Times New Roman"/>
              </a:rPr>
              <a:t>        </a:t>
            </a:r>
            <a:r>
              <a:rPr lang="en-US" sz="2400" b="1" dirty="0">
                <a:latin typeface="Times New Roman"/>
                <a:cs typeface="Times New Roman"/>
              </a:rPr>
              <a:t>G.</a:t>
            </a:r>
            <a:r>
              <a:rPr lang="en-US" sz="2400" dirty="0">
                <a:latin typeface="Times New Roman"/>
                <a:cs typeface="Times New Roman"/>
              </a:rPr>
              <a:t>   28</a:t>
            </a:r>
            <a:r>
              <a:rPr lang="en-US" sz="2400" i="1" dirty="0">
                <a:latin typeface="Times New Roman"/>
                <a:cs typeface="Times New Roman"/>
              </a:rPr>
              <a:t>i</a:t>
            </a:r>
          </a:p>
          <a:p>
            <a:r>
              <a:rPr lang="en-US" sz="2400" i="1" dirty="0">
                <a:latin typeface="Times New Roman"/>
                <a:cs typeface="Times New Roman"/>
              </a:rPr>
              <a:t>        </a:t>
            </a:r>
            <a:r>
              <a:rPr lang="en-US" sz="2400" b="1" dirty="0">
                <a:latin typeface="Times New Roman"/>
                <a:cs typeface="Times New Roman"/>
              </a:rPr>
              <a:t>H.   </a:t>
            </a:r>
            <a:r>
              <a:rPr lang="en-US" sz="2400" dirty="0">
                <a:latin typeface="Times New Roman"/>
                <a:cs typeface="Times New Roman"/>
              </a:rPr>
              <a:t>17 + 11</a:t>
            </a:r>
            <a:r>
              <a:rPr lang="en-US" sz="2400" i="1" dirty="0">
                <a:latin typeface="Times New Roman"/>
                <a:cs typeface="Times New Roman"/>
              </a:rPr>
              <a:t>i</a:t>
            </a:r>
          </a:p>
          <a:p>
            <a:r>
              <a:rPr lang="en-US" sz="2400" dirty="0">
                <a:latin typeface="Times New Roman"/>
                <a:cs typeface="Times New Roman"/>
              </a:rPr>
              <a:t>        </a:t>
            </a:r>
            <a:r>
              <a:rPr lang="en-US" sz="2400" b="1" dirty="0">
                <a:latin typeface="Times New Roman"/>
                <a:cs typeface="Times New Roman"/>
              </a:rPr>
              <a:t>J</a:t>
            </a:r>
            <a:r>
              <a:rPr lang="en-US" sz="2400" dirty="0">
                <a:latin typeface="Times New Roman"/>
                <a:cs typeface="Times New Roman"/>
              </a:rPr>
              <a:t>.</a:t>
            </a:r>
            <a:r>
              <a:rPr lang="en-US" sz="2400" b="1" dirty="0">
                <a:latin typeface="Times New Roman"/>
                <a:cs typeface="Times New Roman"/>
              </a:rPr>
              <a:t>    </a:t>
            </a:r>
            <a:r>
              <a:rPr lang="en-US" sz="2400" dirty="0">
                <a:latin typeface="Times New Roman"/>
                <a:cs typeface="Times New Roman"/>
              </a:rPr>
              <a:t>17 + 7</a:t>
            </a:r>
            <a:r>
              <a:rPr lang="en-US" sz="2400" i="1" dirty="0">
                <a:latin typeface="Times New Roman"/>
                <a:cs typeface="Times New Roman"/>
              </a:rPr>
              <a:t>i</a:t>
            </a:r>
          </a:p>
          <a:p>
            <a:r>
              <a:rPr lang="en-US" sz="2400" dirty="0">
                <a:latin typeface="Times New Roman"/>
                <a:cs typeface="Times New Roman"/>
              </a:rPr>
              <a:t>        </a:t>
            </a:r>
            <a:r>
              <a:rPr lang="en-US" sz="2400" b="1" dirty="0">
                <a:latin typeface="Times New Roman"/>
                <a:cs typeface="Times New Roman"/>
              </a:rPr>
              <a:t>K.</a:t>
            </a:r>
            <a:r>
              <a:rPr lang="en-US" sz="2400" dirty="0">
                <a:latin typeface="Times New Roman"/>
                <a:cs typeface="Times New Roman"/>
              </a:rPr>
              <a:t>   24 + 14</a:t>
            </a:r>
            <a:r>
              <a:rPr lang="en-US" sz="2400" i="1" dirty="0">
                <a:latin typeface="Times New Roman"/>
                <a:cs typeface="Times New Roman"/>
              </a:rPr>
              <a:t>i</a:t>
            </a:r>
          </a:p>
          <a:p>
            <a:r>
              <a:rPr lang="en-US" sz="2400" dirty="0">
                <a:latin typeface="Times New Roman"/>
                <a:cs typeface="Times New Roman"/>
              </a:rPr>
              <a:t>     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FA4C435-66D5-8824-3E34-35B35B42AE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30427" y="2775567"/>
            <a:ext cx="3664607" cy="274845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46DF282-F5FA-8904-4934-B052A2281FB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53511" y="3315651"/>
            <a:ext cx="1711485" cy="867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066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C758439-B866-CCC7-D3B9-E18B5834DD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A4DE4C15-A44C-33A5-C5F0-2A0EB72C623C}"/>
              </a:ext>
            </a:extLst>
          </p:cNvPr>
          <p:cNvSpPr txBox="1">
            <a:spLocks/>
          </p:cNvSpPr>
          <p:nvPr/>
        </p:nvSpPr>
        <p:spPr>
          <a:xfrm>
            <a:off x="838200" y="914400"/>
            <a:ext cx="10515600" cy="6627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solidFill>
                  <a:srgbClr val="ED1C24"/>
                </a:solidFill>
                <a:latin typeface="Arial" panose="020B0604020202020204" pitchFamily="34" charset="0"/>
                <a:ea typeface="Lato" charset="0"/>
                <a:cs typeface="Arial" panose="020B0604020202020204" pitchFamily="34" charset="0"/>
              </a:rPr>
              <a:t>Other Calculator Skills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4ACC696-60EB-18A1-6555-BD30294C6F36}"/>
              </a:ext>
            </a:extLst>
          </p:cNvPr>
          <p:cNvSpPr txBox="1"/>
          <p:nvPr/>
        </p:nvSpPr>
        <p:spPr>
          <a:xfrm>
            <a:off x="857955" y="146901"/>
            <a:ext cx="86453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4D4D4D"/>
                </a:solidFill>
                <a:latin typeface="Arial" charset="0"/>
                <a:ea typeface="Arial" charset="0"/>
                <a:cs typeface="Arial" charset="0"/>
              </a:rPr>
              <a:t>education.ti.com/webinars   | Scaffold Technology Skills for the ACT</a:t>
            </a:r>
            <a:r>
              <a:rPr lang="en-US" sz="1400" baseline="30000" dirty="0">
                <a:solidFill>
                  <a:srgbClr val="4D4D4D"/>
                </a:solidFill>
                <a:latin typeface="Arial" charset="0"/>
                <a:ea typeface="Arial" charset="0"/>
                <a:cs typeface="Arial" charset="0"/>
              </a:rPr>
              <a:t>®</a:t>
            </a:r>
            <a:r>
              <a:rPr lang="en-US" sz="1400" dirty="0">
                <a:solidFill>
                  <a:srgbClr val="4D4D4D"/>
                </a:solidFill>
                <a:latin typeface="Arial" charset="0"/>
                <a:ea typeface="Arial" charset="0"/>
                <a:cs typeface="Arial" charset="0"/>
              </a:rPr>
              <a:t> Success Throughout the School Year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F7993C4-AAE4-D772-058A-148854D8A675}"/>
              </a:ext>
            </a:extLst>
          </p:cNvPr>
          <p:cNvSpPr txBox="1"/>
          <p:nvPr/>
        </p:nvSpPr>
        <p:spPr>
          <a:xfrm>
            <a:off x="1006383" y="1842442"/>
            <a:ext cx="7620000" cy="34163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b="1" dirty="0">
                <a:latin typeface="Times New Roman"/>
                <a:cs typeface="Times New Roman"/>
              </a:rPr>
              <a:t>22.  </a:t>
            </a:r>
            <a:r>
              <a:rPr lang="en-US" sz="2400" dirty="0">
                <a:latin typeface="Times New Roman"/>
                <a:cs typeface="Times New Roman"/>
              </a:rPr>
              <a:t>Let  </a:t>
            </a:r>
            <a:r>
              <a:rPr lang="en-US" sz="2400" i="1" dirty="0">
                <a:latin typeface="Times New Roman"/>
                <a:cs typeface="Times New Roman"/>
              </a:rPr>
              <a:t>z</a:t>
            </a:r>
            <a:r>
              <a:rPr lang="en-US" sz="2400" dirty="0">
                <a:latin typeface="Times New Roman"/>
                <a:cs typeface="Times New Roman"/>
              </a:rPr>
              <a:t> = 5 + 4</a:t>
            </a:r>
            <a:r>
              <a:rPr lang="en-US" sz="2400" i="1" dirty="0">
                <a:latin typeface="Times New Roman"/>
                <a:cs typeface="Times New Roman"/>
              </a:rPr>
              <a:t>i</a:t>
            </a:r>
            <a:r>
              <a:rPr lang="en-US" sz="2400" dirty="0">
                <a:latin typeface="Times New Roman"/>
                <a:cs typeface="Times New Roman"/>
              </a:rPr>
              <a:t>  and </a:t>
            </a:r>
            <a:r>
              <a:rPr lang="en-US" sz="2400" i="1" dirty="0">
                <a:latin typeface="Times New Roman"/>
                <a:cs typeface="Times New Roman"/>
              </a:rPr>
              <a:t>w</a:t>
            </a:r>
            <a:r>
              <a:rPr lang="en-US" sz="2400" dirty="0">
                <a:latin typeface="Times New Roman"/>
                <a:cs typeface="Times New Roman"/>
              </a:rPr>
              <a:t> = 7 + 3</a:t>
            </a:r>
            <a:r>
              <a:rPr lang="en-US" sz="2400" i="1" dirty="0">
                <a:latin typeface="Times New Roman"/>
                <a:cs typeface="Times New Roman"/>
              </a:rPr>
              <a:t>i</a:t>
            </a:r>
            <a:r>
              <a:rPr lang="en-US" sz="2400" dirty="0">
                <a:latin typeface="Times New Roman"/>
                <a:cs typeface="Times New Roman"/>
              </a:rPr>
              <a:t>, where </a:t>
            </a:r>
            <a:r>
              <a:rPr lang="en-US" sz="2400" i="1" dirty="0" err="1">
                <a:latin typeface="Times New Roman"/>
                <a:cs typeface="Times New Roman"/>
              </a:rPr>
              <a:t>i</a:t>
            </a:r>
            <a:r>
              <a:rPr lang="en-US" sz="2400" dirty="0">
                <a:latin typeface="Times New Roman"/>
                <a:cs typeface="Times New Roman"/>
              </a:rPr>
              <a:t> is the imaginary</a:t>
            </a:r>
            <a:endParaRPr lang="en-US" sz="2400" dirty="0">
              <a:latin typeface="Aptos" panose="02110004020202020204"/>
              <a:cs typeface="Times New Roman"/>
            </a:endParaRPr>
          </a:p>
          <a:p>
            <a:r>
              <a:rPr lang="en-US" sz="2400" dirty="0">
                <a:latin typeface="Times New Roman"/>
                <a:cs typeface="Times New Roman"/>
              </a:rPr>
              <a:t>       unit.  What is the value of 2</a:t>
            </a:r>
            <a:r>
              <a:rPr lang="en-US" sz="2400" i="1" dirty="0">
                <a:latin typeface="Times New Roman"/>
                <a:cs typeface="Times New Roman"/>
              </a:rPr>
              <a:t>z</a:t>
            </a:r>
            <a:r>
              <a:rPr lang="en-US" sz="2400" dirty="0">
                <a:latin typeface="Times New Roman"/>
                <a:cs typeface="Times New Roman"/>
              </a:rPr>
              <a:t> + </a:t>
            </a:r>
            <a:r>
              <a:rPr lang="en-US" sz="2400" i="1" dirty="0">
                <a:latin typeface="Times New Roman"/>
                <a:cs typeface="Times New Roman"/>
              </a:rPr>
              <a:t>w</a:t>
            </a:r>
            <a:r>
              <a:rPr lang="en-US" sz="2400" dirty="0">
                <a:latin typeface="Times New Roman"/>
                <a:cs typeface="Times New Roman"/>
              </a:rPr>
              <a:t>?</a:t>
            </a:r>
          </a:p>
          <a:p>
            <a:endParaRPr lang="en-US" sz="2400" dirty="0">
              <a:latin typeface="Times New Roman"/>
              <a:cs typeface="Times New Roman"/>
            </a:endParaRPr>
          </a:p>
          <a:p>
            <a:r>
              <a:rPr lang="en-US" sz="2400" dirty="0">
                <a:latin typeface="Times New Roman"/>
                <a:cs typeface="Times New Roman"/>
              </a:rPr>
              <a:t>        </a:t>
            </a:r>
            <a:r>
              <a:rPr lang="en-US" sz="2400" b="1" dirty="0">
                <a:latin typeface="Times New Roman"/>
                <a:cs typeface="Times New Roman"/>
              </a:rPr>
              <a:t>F.</a:t>
            </a:r>
            <a:r>
              <a:rPr lang="en-US" sz="2400" dirty="0">
                <a:latin typeface="Times New Roman"/>
                <a:cs typeface="Times New Roman"/>
              </a:rPr>
              <a:t>   - 28</a:t>
            </a:r>
          </a:p>
          <a:p>
            <a:r>
              <a:rPr lang="en-US" sz="2400" dirty="0">
                <a:latin typeface="Times New Roman"/>
                <a:cs typeface="Times New Roman"/>
              </a:rPr>
              <a:t>        </a:t>
            </a:r>
            <a:r>
              <a:rPr lang="en-US" sz="2400" b="1" dirty="0">
                <a:latin typeface="Times New Roman"/>
                <a:cs typeface="Times New Roman"/>
              </a:rPr>
              <a:t>G.</a:t>
            </a:r>
            <a:r>
              <a:rPr lang="en-US" sz="2400" dirty="0">
                <a:latin typeface="Times New Roman"/>
                <a:cs typeface="Times New Roman"/>
              </a:rPr>
              <a:t>   28</a:t>
            </a:r>
            <a:r>
              <a:rPr lang="en-US" sz="2400" i="1" dirty="0">
                <a:latin typeface="Times New Roman"/>
                <a:cs typeface="Times New Roman"/>
              </a:rPr>
              <a:t>i</a:t>
            </a:r>
          </a:p>
          <a:p>
            <a:r>
              <a:rPr lang="en-US" sz="2400" i="1" dirty="0">
                <a:latin typeface="Times New Roman"/>
                <a:cs typeface="Times New Roman"/>
              </a:rPr>
              <a:t>        </a:t>
            </a:r>
            <a:r>
              <a:rPr lang="en-US" sz="2400" b="1" dirty="0">
                <a:latin typeface="Times New Roman"/>
                <a:cs typeface="Times New Roman"/>
              </a:rPr>
              <a:t>H.   </a:t>
            </a:r>
            <a:r>
              <a:rPr lang="en-US" sz="2400" dirty="0">
                <a:latin typeface="Times New Roman"/>
                <a:cs typeface="Times New Roman"/>
              </a:rPr>
              <a:t>17 + 11</a:t>
            </a:r>
            <a:r>
              <a:rPr lang="en-US" sz="2400" i="1" dirty="0">
                <a:latin typeface="Times New Roman"/>
                <a:cs typeface="Times New Roman"/>
              </a:rPr>
              <a:t>i</a:t>
            </a:r>
          </a:p>
          <a:p>
            <a:r>
              <a:rPr lang="en-US" sz="2400" dirty="0">
                <a:latin typeface="Times New Roman"/>
                <a:cs typeface="Times New Roman"/>
              </a:rPr>
              <a:t>        </a:t>
            </a:r>
            <a:r>
              <a:rPr lang="en-US" sz="2400" b="1" dirty="0">
                <a:latin typeface="Times New Roman"/>
                <a:cs typeface="Times New Roman"/>
              </a:rPr>
              <a:t>J</a:t>
            </a:r>
            <a:r>
              <a:rPr lang="en-US" sz="2400" dirty="0">
                <a:latin typeface="Times New Roman"/>
                <a:cs typeface="Times New Roman"/>
              </a:rPr>
              <a:t>.</a:t>
            </a:r>
            <a:r>
              <a:rPr lang="en-US" sz="2400" b="1" dirty="0">
                <a:latin typeface="Times New Roman"/>
                <a:cs typeface="Times New Roman"/>
              </a:rPr>
              <a:t>    </a:t>
            </a:r>
            <a:r>
              <a:rPr lang="en-US" sz="2400" dirty="0">
                <a:latin typeface="Times New Roman"/>
                <a:cs typeface="Times New Roman"/>
              </a:rPr>
              <a:t>17 + 7</a:t>
            </a:r>
            <a:r>
              <a:rPr lang="en-US" sz="2400" i="1" dirty="0">
                <a:latin typeface="Times New Roman"/>
                <a:cs typeface="Times New Roman"/>
              </a:rPr>
              <a:t>i</a:t>
            </a:r>
          </a:p>
          <a:p>
            <a:r>
              <a:rPr lang="en-US" sz="2400" dirty="0">
                <a:latin typeface="Times New Roman"/>
                <a:cs typeface="Times New Roman"/>
              </a:rPr>
              <a:t>        </a:t>
            </a:r>
            <a:r>
              <a:rPr lang="en-US" sz="2400" b="1" dirty="0">
                <a:latin typeface="Times New Roman"/>
                <a:cs typeface="Times New Roman"/>
              </a:rPr>
              <a:t>K.</a:t>
            </a:r>
            <a:r>
              <a:rPr lang="en-US" sz="2400" dirty="0">
                <a:latin typeface="Times New Roman"/>
                <a:cs typeface="Times New Roman"/>
              </a:rPr>
              <a:t>   24 + 14</a:t>
            </a:r>
            <a:r>
              <a:rPr lang="en-US" sz="2400" i="1" dirty="0">
                <a:latin typeface="Times New Roman"/>
                <a:cs typeface="Times New Roman"/>
              </a:rPr>
              <a:t>i</a:t>
            </a:r>
          </a:p>
          <a:p>
            <a:r>
              <a:rPr lang="en-US" sz="2400" dirty="0">
                <a:latin typeface="Times New Roman"/>
                <a:cs typeface="Times New Roman"/>
              </a:rPr>
              <a:t>      </a:t>
            </a:r>
          </a:p>
        </p:txBody>
      </p:sp>
      <p:pic>
        <p:nvPicPr>
          <p:cNvPr id="7" name="Picture 6" descr="A red circle with a red apple and a white line&#10;&#10;Description automatically generated">
            <a:extLst>
              <a:ext uri="{FF2B5EF4-FFF2-40B4-BE49-F238E27FC236}">
                <a16:creationId xmlns:a16="http://schemas.microsoft.com/office/drawing/2014/main" id="{DB5B81A1-219E-AA13-BF33-867D05E93B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683" y="5383333"/>
            <a:ext cx="1543792" cy="1474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A screenshot of a cellphone&#10;&#10;Description automatically generated">
            <a:extLst>
              <a:ext uri="{FF2B5EF4-FFF2-40B4-BE49-F238E27FC236}">
                <a16:creationId xmlns:a16="http://schemas.microsoft.com/office/drawing/2014/main" id="{95C15E3F-68E0-3F22-617E-1C4EFB9C9A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43725" y="2381250"/>
            <a:ext cx="3362325" cy="111442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37FC7B5-66EE-B127-FC38-E503D266615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34075" y="2671763"/>
            <a:ext cx="476250" cy="352425"/>
          </a:xfrm>
          <a:prstGeom prst="rect">
            <a:avLst/>
          </a:prstGeom>
        </p:spPr>
      </p:pic>
      <p:sp>
        <p:nvSpPr>
          <p:cNvPr id="10" name="Arrow: Right 9">
            <a:extLst>
              <a:ext uri="{FF2B5EF4-FFF2-40B4-BE49-F238E27FC236}">
                <a16:creationId xmlns:a16="http://schemas.microsoft.com/office/drawing/2014/main" id="{0DDB1E79-6ABD-2834-53BE-D2F24A4DF07D}"/>
              </a:ext>
            </a:extLst>
          </p:cNvPr>
          <p:cNvSpPr/>
          <p:nvPr/>
        </p:nvSpPr>
        <p:spPr>
          <a:xfrm>
            <a:off x="6502832" y="2763365"/>
            <a:ext cx="411160" cy="17312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A screenshot of a math&#10;&#10;Description automatically generated">
            <a:extLst>
              <a:ext uri="{FF2B5EF4-FFF2-40B4-BE49-F238E27FC236}">
                <a16:creationId xmlns:a16="http://schemas.microsoft.com/office/drawing/2014/main" id="{0F0E915E-9E0B-AA25-0683-B6DAD797690D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-578" t="-655" r="578" b="39386"/>
          <a:stretch/>
        </p:blipFill>
        <p:spPr>
          <a:xfrm>
            <a:off x="6276975" y="3547491"/>
            <a:ext cx="4943480" cy="2281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845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68FB489-E00F-B238-23F1-53B1E6A5CB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21EE6680-825B-2DED-72EF-A7029508B056}"/>
              </a:ext>
            </a:extLst>
          </p:cNvPr>
          <p:cNvSpPr txBox="1">
            <a:spLocks/>
          </p:cNvSpPr>
          <p:nvPr/>
        </p:nvSpPr>
        <p:spPr>
          <a:xfrm>
            <a:off x="838200" y="914400"/>
            <a:ext cx="10515600" cy="6627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solidFill>
                  <a:srgbClr val="ED1C24"/>
                </a:solidFill>
                <a:latin typeface="Arial" panose="020B0604020202020204" pitchFamily="34" charset="0"/>
                <a:ea typeface="Lato" charset="0"/>
                <a:cs typeface="Arial" panose="020B0604020202020204" pitchFamily="34" charset="0"/>
              </a:rPr>
              <a:t>Other Calculator Skills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8D4C360B-8262-E3EF-8636-3B29F65940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871" y="5170147"/>
            <a:ext cx="1621210" cy="1540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F513094-E36B-566F-2531-E98807FF004B}"/>
              </a:ext>
            </a:extLst>
          </p:cNvPr>
          <p:cNvSpPr txBox="1"/>
          <p:nvPr/>
        </p:nvSpPr>
        <p:spPr>
          <a:xfrm>
            <a:off x="857955" y="146901"/>
            <a:ext cx="86453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4D4D4D"/>
                </a:solidFill>
                <a:latin typeface="Arial" charset="0"/>
                <a:ea typeface="Arial" charset="0"/>
                <a:cs typeface="Arial" charset="0"/>
              </a:rPr>
              <a:t>education.ti.com/webinars   | Scaffold Technology Skills for the ACT</a:t>
            </a:r>
            <a:r>
              <a:rPr lang="en-US" sz="1400" baseline="30000" dirty="0">
                <a:solidFill>
                  <a:srgbClr val="4D4D4D"/>
                </a:solidFill>
                <a:latin typeface="Arial" charset="0"/>
                <a:ea typeface="Arial" charset="0"/>
                <a:cs typeface="Arial" charset="0"/>
              </a:rPr>
              <a:t>®</a:t>
            </a:r>
            <a:r>
              <a:rPr lang="en-US" sz="1400" dirty="0">
                <a:solidFill>
                  <a:srgbClr val="4D4D4D"/>
                </a:solidFill>
                <a:latin typeface="Arial" charset="0"/>
                <a:ea typeface="Arial" charset="0"/>
                <a:cs typeface="Arial" charset="0"/>
              </a:rPr>
              <a:t> Success Throughout the School Year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6CD68D6-9A65-48FD-32F4-AD41681044DD}"/>
              </a:ext>
            </a:extLst>
          </p:cNvPr>
          <p:cNvSpPr txBox="1"/>
          <p:nvPr/>
        </p:nvSpPr>
        <p:spPr>
          <a:xfrm>
            <a:off x="6000702" y="1047908"/>
            <a:ext cx="4733925" cy="163121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b="1" dirty="0">
                <a:latin typeface="Times New Roman"/>
                <a:cs typeface="Times New Roman"/>
              </a:rPr>
              <a:t>59.  </a:t>
            </a:r>
            <a:r>
              <a:rPr lang="en-US" sz="2000" dirty="0">
                <a:latin typeface="Times New Roman"/>
                <a:cs typeface="Times New Roman"/>
              </a:rPr>
              <a:t>The ellipse in the standard (x, y)</a:t>
            </a:r>
            <a:endParaRPr lang="en-US" dirty="0"/>
          </a:p>
          <a:p>
            <a:r>
              <a:rPr lang="en-US" sz="2000" dirty="0">
                <a:latin typeface="Times New Roman"/>
                <a:cs typeface="Times New Roman"/>
              </a:rPr>
              <a:t>       coordinate plane below is centered at</a:t>
            </a:r>
            <a:endParaRPr lang="en-US" dirty="0">
              <a:latin typeface="Aptos" panose="02110004020202020204"/>
              <a:cs typeface="Times New Roman"/>
            </a:endParaRPr>
          </a:p>
          <a:p>
            <a:r>
              <a:rPr lang="en-US" sz="2000" dirty="0">
                <a:latin typeface="Times New Roman"/>
                <a:cs typeface="Times New Roman"/>
              </a:rPr>
              <a:t>       the origin. The graph below is drawn to</a:t>
            </a:r>
            <a:endParaRPr lang="en-US" dirty="0">
              <a:latin typeface="Aptos" panose="02110004020202020204"/>
              <a:cs typeface="Times New Roman"/>
            </a:endParaRPr>
          </a:p>
          <a:p>
            <a:r>
              <a:rPr lang="en-US" sz="2000" dirty="0">
                <a:latin typeface="Times New Roman"/>
                <a:cs typeface="Times New Roman"/>
              </a:rPr>
              <a:t>       scale.   Which of the following</a:t>
            </a:r>
            <a:endParaRPr lang="en-US" dirty="0">
              <a:latin typeface="Aptos" panose="02110004020202020204"/>
              <a:cs typeface="Times New Roman"/>
            </a:endParaRPr>
          </a:p>
          <a:p>
            <a:r>
              <a:rPr lang="en-US" sz="2000" dirty="0">
                <a:latin typeface="Times New Roman"/>
                <a:cs typeface="Times New Roman"/>
              </a:rPr>
              <a:t>       equations determine this ellipse?</a:t>
            </a:r>
            <a:endParaRPr lang="en-US" dirty="0"/>
          </a:p>
        </p:txBody>
      </p:sp>
      <p:pic>
        <p:nvPicPr>
          <p:cNvPr id="5" name="Picture 4" descr="A math equations with numbers and symbols&#10;&#10;Description automatically generated">
            <a:extLst>
              <a:ext uri="{FF2B5EF4-FFF2-40B4-BE49-F238E27FC236}">
                <a16:creationId xmlns:a16="http://schemas.microsoft.com/office/drawing/2014/main" id="{BD57F25E-2DEF-1E35-CC61-717686FED8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84566" y="2809875"/>
            <a:ext cx="2566718" cy="2562225"/>
          </a:xfrm>
          <a:prstGeom prst="rect">
            <a:avLst/>
          </a:prstGeom>
        </p:spPr>
      </p:pic>
      <p:pic>
        <p:nvPicPr>
          <p:cNvPr id="7" name="Picture 6" descr="A screen shot of a graph&#10;&#10;Description automatically generated">
            <a:extLst>
              <a:ext uri="{FF2B5EF4-FFF2-40B4-BE49-F238E27FC236}">
                <a16:creationId xmlns:a16="http://schemas.microsoft.com/office/drawing/2014/main" id="{41E0E22B-3EB9-B9DF-8B84-57EE0F4A871F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45" t="11049" b="-752"/>
          <a:stretch/>
        </p:blipFill>
        <p:spPr>
          <a:xfrm>
            <a:off x="5880816" y="2809052"/>
            <a:ext cx="2567867" cy="174486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041346D-9823-8E50-1F94-D6F8FF696BE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97081" y="1849664"/>
            <a:ext cx="2032000" cy="15240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FD95F9F-E22B-E406-CC80-3901D27B9E7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60510" y="1848870"/>
            <a:ext cx="593725" cy="66357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42A7835-C463-287D-E05C-6CAD1EE086D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23540" y="3646146"/>
            <a:ext cx="2032000" cy="15240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74153FE-C01D-6CFC-9392-360FF3F8BF6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258823" y="3681486"/>
            <a:ext cx="2032000" cy="15240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17CAA492-BDB0-82FA-F3E9-D592C2734CF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880110" y="4683849"/>
            <a:ext cx="2566717" cy="1925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5755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68FB489-E00F-B238-23F1-53B1E6A5CB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21EE6680-825B-2DED-72EF-A7029508B056}"/>
              </a:ext>
            </a:extLst>
          </p:cNvPr>
          <p:cNvSpPr txBox="1">
            <a:spLocks/>
          </p:cNvSpPr>
          <p:nvPr/>
        </p:nvSpPr>
        <p:spPr>
          <a:xfrm>
            <a:off x="838200" y="914400"/>
            <a:ext cx="10515600" cy="6627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solidFill>
                  <a:srgbClr val="ED1C24"/>
                </a:solidFill>
                <a:latin typeface="Arial" panose="020B0604020202020204" pitchFamily="34" charset="0"/>
                <a:ea typeface="Lato" charset="0"/>
                <a:cs typeface="Arial" panose="020B0604020202020204" pitchFamily="34" charset="0"/>
              </a:rPr>
              <a:t>Other Calculator Skills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F513094-E36B-566F-2531-E98807FF004B}"/>
              </a:ext>
            </a:extLst>
          </p:cNvPr>
          <p:cNvSpPr txBox="1"/>
          <p:nvPr/>
        </p:nvSpPr>
        <p:spPr>
          <a:xfrm>
            <a:off x="857955" y="146901"/>
            <a:ext cx="86453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4D4D4D"/>
                </a:solidFill>
                <a:latin typeface="Arial" charset="0"/>
                <a:ea typeface="Arial" charset="0"/>
                <a:cs typeface="Arial" charset="0"/>
              </a:rPr>
              <a:t>education.ti.com/webinars   | Scaffold Technology Skills for the ACT</a:t>
            </a:r>
            <a:r>
              <a:rPr lang="en-US" sz="1400" baseline="30000" dirty="0">
                <a:solidFill>
                  <a:srgbClr val="4D4D4D"/>
                </a:solidFill>
                <a:latin typeface="Arial" charset="0"/>
                <a:ea typeface="Arial" charset="0"/>
                <a:cs typeface="Arial" charset="0"/>
              </a:rPr>
              <a:t>®</a:t>
            </a:r>
            <a:r>
              <a:rPr lang="en-US" sz="1400" dirty="0">
                <a:solidFill>
                  <a:srgbClr val="4D4D4D"/>
                </a:solidFill>
                <a:latin typeface="Arial" charset="0"/>
                <a:ea typeface="Arial" charset="0"/>
                <a:cs typeface="Arial" charset="0"/>
              </a:rPr>
              <a:t> Success Throughout the School Year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6CD68D6-9A65-48FD-32F4-AD41681044DD}"/>
              </a:ext>
            </a:extLst>
          </p:cNvPr>
          <p:cNvSpPr txBox="1"/>
          <p:nvPr/>
        </p:nvSpPr>
        <p:spPr>
          <a:xfrm>
            <a:off x="6000702" y="1047908"/>
            <a:ext cx="4733925" cy="163121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b="1" dirty="0">
                <a:latin typeface="Times New Roman"/>
                <a:cs typeface="Times New Roman"/>
              </a:rPr>
              <a:t>59.  </a:t>
            </a:r>
            <a:r>
              <a:rPr lang="en-US" sz="2000" dirty="0">
                <a:latin typeface="Times New Roman"/>
                <a:cs typeface="Times New Roman"/>
              </a:rPr>
              <a:t>The ellipse in the standard (x, y)</a:t>
            </a:r>
            <a:endParaRPr lang="en-US" dirty="0"/>
          </a:p>
          <a:p>
            <a:r>
              <a:rPr lang="en-US" sz="2000" dirty="0">
                <a:latin typeface="Times New Roman"/>
                <a:cs typeface="Times New Roman"/>
              </a:rPr>
              <a:t>       coordinate plane below is centered at</a:t>
            </a:r>
            <a:endParaRPr lang="en-US" dirty="0">
              <a:latin typeface="Aptos" panose="02110004020202020204"/>
              <a:cs typeface="Times New Roman"/>
            </a:endParaRPr>
          </a:p>
          <a:p>
            <a:r>
              <a:rPr lang="en-US" sz="2000" dirty="0">
                <a:latin typeface="Times New Roman"/>
                <a:cs typeface="Times New Roman"/>
              </a:rPr>
              <a:t>       the origin. The graph below is drawn to</a:t>
            </a:r>
            <a:endParaRPr lang="en-US" dirty="0">
              <a:latin typeface="Aptos" panose="02110004020202020204"/>
              <a:cs typeface="Times New Roman"/>
            </a:endParaRPr>
          </a:p>
          <a:p>
            <a:r>
              <a:rPr lang="en-US" sz="2000" dirty="0">
                <a:latin typeface="Times New Roman"/>
                <a:cs typeface="Times New Roman"/>
              </a:rPr>
              <a:t>       scale.   Which of the following</a:t>
            </a:r>
            <a:endParaRPr lang="en-US" dirty="0">
              <a:latin typeface="Aptos" panose="02110004020202020204"/>
              <a:cs typeface="Times New Roman"/>
            </a:endParaRPr>
          </a:p>
          <a:p>
            <a:r>
              <a:rPr lang="en-US" sz="2000" dirty="0">
                <a:latin typeface="Times New Roman"/>
                <a:cs typeface="Times New Roman"/>
              </a:rPr>
              <a:t>       equations determine this ellipse?</a:t>
            </a:r>
            <a:endParaRPr lang="en-US" dirty="0"/>
          </a:p>
        </p:txBody>
      </p:sp>
      <p:pic>
        <p:nvPicPr>
          <p:cNvPr id="5" name="Picture 4" descr="A math equations with numbers and symbols&#10;&#10;Description automatically generated">
            <a:extLst>
              <a:ext uri="{FF2B5EF4-FFF2-40B4-BE49-F238E27FC236}">
                <a16:creationId xmlns:a16="http://schemas.microsoft.com/office/drawing/2014/main" id="{BD57F25E-2DEF-1E35-CC61-717686FED8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84566" y="2809875"/>
            <a:ext cx="2566718" cy="2562225"/>
          </a:xfrm>
          <a:prstGeom prst="rect">
            <a:avLst/>
          </a:prstGeom>
        </p:spPr>
      </p:pic>
      <p:pic>
        <p:nvPicPr>
          <p:cNvPr id="7" name="Picture 6" descr="A screen shot of a graph&#10;&#10;Description automatically generated">
            <a:extLst>
              <a:ext uri="{FF2B5EF4-FFF2-40B4-BE49-F238E27FC236}">
                <a16:creationId xmlns:a16="http://schemas.microsoft.com/office/drawing/2014/main" id="{41E0E22B-3EB9-B9DF-8B84-57EE0F4A871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45" t="11049" b="-752"/>
          <a:stretch/>
        </p:blipFill>
        <p:spPr>
          <a:xfrm>
            <a:off x="5880816" y="2809052"/>
            <a:ext cx="2567867" cy="1744869"/>
          </a:xfrm>
          <a:prstGeom prst="rect">
            <a:avLst/>
          </a:prstGeom>
        </p:spPr>
      </p:pic>
      <p:pic>
        <p:nvPicPr>
          <p:cNvPr id="9" name="Picture 8" descr="A red circle with a red apple and a white line&#10;&#10;Description automatically generated">
            <a:extLst>
              <a:ext uri="{FF2B5EF4-FFF2-40B4-BE49-F238E27FC236}">
                <a16:creationId xmlns:a16="http://schemas.microsoft.com/office/drawing/2014/main" id="{8015E8C2-5E6C-8E03-89CA-7C67FF93FC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683" y="5383333"/>
            <a:ext cx="1543792" cy="1474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7F1F291-4CEF-A367-667F-C66FE65A324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8200" y="1581150"/>
            <a:ext cx="2419350" cy="1847850"/>
          </a:xfrm>
          <a:prstGeom prst="rect">
            <a:avLst/>
          </a:prstGeom>
        </p:spPr>
      </p:pic>
      <p:pic>
        <p:nvPicPr>
          <p:cNvPr id="11" name="Picture 10" descr="A screenshot of a graphing graph&#10;&#10;Description automatically generated">
            <a:extLst>
              <a:ext uri="{FF2B5EF4-FFF2-40B4-BE49-F238E27FC236}">
                <a16:creationId xmlns:a16="http://schemas.microsoft.com/office/drawing/2014/main" id="{006769C1-D31C-EAC8-2778-A0894A9F7E8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19250" y="3086100"/>
            <a:ext cx="4019550" cy="303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964341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E45AFE3-767D-F82C-B9C0-F026A9CE8E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5AE81D9-5F2A-AD20-F217-10314BB3E9AD}"/>
              </a:ext>
            </a:extLst>
          </p:cNvPr>
          <p:cNvSpPr txBox="1"/>
          <p:nvPr/>
        </p:nvSpPr>
        <p:spPr>
          <a:xfrm>
            <a:off x="1099931" y="1762539"/>
            <a:ext cx="754048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Where can you introduce theses calculator skills in your classroom?</a:t>
            </a:r>
          </a:p>
          <a:p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How can these calculator skills enhance the curriculum you teach?</a:t>
            </a:r>
          </a:p>
          <a:p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How can you build in practice for students to learn and extend these calculator skills?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C11C627-DBCA-2590-1AFC-9F05DDE33447}"/>
              </a:ext>
            </a:extLst>
          </p:cNvPr>
          <p:cNvSpPr txBox="1">
            <a:spLocks/>
          </p:cNvSpPr>
          <p:nvPr/>
        </p:nvSpPr>
        <p:spPr>
          <a:xfrm>
            <a:off x="838200" y="914400"/>
            <a:ext cx="10515600" cy="6627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solidFill>
                  <a:srgbClr val="ED1C24"/>
                </a:solidFill>
                <a:latin typeface="Arial" panose="020B0604020202020204" pitchFamily="34" charset="0"/>
                <a:ea typeface="Lato" charset="0"/>
                <a:cs typeface="Arial" panose="020B0604020202020204" pitchFamily="34" charset="0"/>
              </a:rPr>
              <a:t>Putting into Practice</a:t>
            </a:r>
          </a:p>
        </p:txBody>
      </p:sp>
    </p:spTree>
    <p:extLst>
      <p:ext uri="{BB962C8B-B14F-4D97-AF65-F5344CB8AC3E}">
        <p14:creationId xmlns:p14="http://schemas.microsoft.com/office/powerpoint/2010/main" val="31286355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CE98731-A3E0-851E-EB26-BF8C163A89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CA20942-3E28-CD5C-4014-44C46022EB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65760" y="5120640"/>
            <a:ext cx="2009140" cy="200914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DBC9544-C4B2-A3A4-D23E-E6B406C48BF5}"/>
              </a:ext>
            </a:extLst>
          </p:cNvPr>
          <p:cNvSpPr txBox="1">
            <a:spLocks/>
          </p:cNvSpPr>
          <p:nvPr/>
        </p:nvSpPr>
        <p:spPr>
          <a:xfrm>
            <a:off x="838200" y="914400"/>
            <a:ext cx="5175629" cy="6627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solidFill>
                  <a:srgbClr val="ED1C24"/>
                </a:solidFill>
                <a:latin typeface="Arial" charset="0"/>
                <a:ea typeface="Arial" charset="0"/>
                <a:cs typeface="Arial" charset="0"/>
              </a:rPr>
              <a:t>Expected Outcomes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0CE9AF5-7076-8525-BAEA-679C8BEB359B}"/>
              </a:ext>
            </a:extLst>
          </p:cNvPr>
          <p:cNvSpPr txBox="1"/>
          <p:nvPr/>
        </p:nvSpPr>
        <p:spPr>
          <a:xfrm>
            <a:off x="1129937" y="1837830"/>
            <a:ext cx="996153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buClr>
                <a:srgbClr val="C00000"/>
              </a:buClr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fontAlgn="base">
              <a:buClr>
                <a:srgbClr val="C00000"/>
              </a:buClr>
              <a:buFont typeface="Arial" panose="020B0604020202020204" pitchFamily="34" charset="0"/>
              <a:buChar char="•"/>
            </a:pPr>
            <a:endParaRPr lang="en-US" sz="18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500E572-600C-6844-914F-43874015B0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25399" y="1836461"/>
            <a:ext cx="647700" cy="6477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1FC6364-C5B7-E234-552C-5BD16CAC8F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39754" y="1836461"/>
            <a:ext cx="647700" cy="6477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28B9B72-6CBB-A12A-DE93-ABDD041E35E4}"/>
              </a:ext>
            </a:extLst>
          </p:cNvPr>
          <p:cNvSpPr txBox="1"/>
          <p:nvPr/>
        </p:nvSpPr>
        <p:spPr>
          <a:xfrm>
            <a:off x="4216090" y="2648703"/>
            <a:ext cx="309502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lnSpc>
                <a:spcPct val="100000"/>
              </a:lnSpc>
              <a:buClr>
                <a:srgbClr val="C00000"/>
              </a:buClr>
              <a:buSzPct val="80000"/>
              <a:buNone/>
            </a:pPr>
            <a:r>
              <a:rPr lang="en-US" sz="1800" b="1" dirty="0">
                <a:solidFill>
                  <a:srgbClr val="C00000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 CAN </a:t>
            </a:r>
            <a:r>
              <a:rPr 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apply a variety of calculator skills to solving problems in preparation fo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r taking the ACT exam.</a:t>
            </a:r>
            <a:endParaRPr 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Arial" charset="0"/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6CF644E-A488-AB72-6333-F03B97F9F4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54109" y="1836461"/>
            <a:ext cx="647700" cy="6477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C9260F1-92B3-3320-67B3-D8C7F0D4A06D}"/>
              </a:ext>
            </a:extLst>
          </p:cNvPr>
          <p:cNvSpPr txBox="1"/>
          <p:nvPr/>
        </p:nvSpPr>
        <p:spPr>
          <a:xfrm>
            <a:off x="7630445" y="2665614"/>
            <a:ext cx="309502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lnSpc>
                <a:spcPct val="100000"/>
              </a:lnSpc>
              <a:buClr>
                <a:srgbClr val="C00000"/>
              </a:buClr>
              <a:buSzPct val="80000"/>
              <a:buNone/>
            </a:pPr>
            <a:r>
              <a:rPr lang="en-US" sz="1800" b="1" dirty="0">
                <a:solidFill>
                  <a:srgbClr val="C00000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 CAN 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connect calculator skills to concepts that I teach in preparation for the ACT exam.</a:t>
            </a:r>
            <a:endParaRPr 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Arial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F0A9B09-EA14-B33F-059B-9097AD942BE4}"/>
              </a:ext>
            </a:extLst>
          </p:cNvPr>
          <p:cNvSpPr txBox="1"/>
          <p:nvPr/>
        </p:nvSpPr>
        <p:spPr>
          <a:xfrm>
            <a:off x="801735" y="2648703"/>
            <a:ext cx="309502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lnSpc>
                <a:spcPct val="100000"/>
              </a:lnSpc>
              <a:buClr>
                <a:srgbClr val="C00000"/>
              </a:buClr>
              <a:buSzPct val="80000"/>
              <a:buNone/>
            </a:pPr>
            <a:r>
              <a:rPr lang="en-US" sz="1800" b="1" dirty="0">
                <a:solidFill>
                  <a:srgbClr val="C00000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I CAN </a:t>
            </a:r>
            <a:r>
              <a:rPr 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teach students specific ACT test taking strategies for success.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7313528-D1BE-CF44-3D2C-63605247518F}"/>
              </a:ext>
            </a:extLst>
          </p:cNvPr>
          <p:cNvSpPr txBox="1"/>
          <p:nvPr/>
        </p:nvSpPr>
        <p:spPr>
          <a:xfrm>
            <a:off x="857955" y="146901"/>
            <a:ext cx="86453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4D4D4D"/>
                </a:solidFill>
                <a:latin typeface="Arial" charset="0"/>
                <a:ea typeface="Arial" charset="0"/>
                <a:cs typeface="Arial" charset="0"/>
              </a:rPr>
              <a:t>education.ti.com/webinars   | Scaffold Technology Skills for the ACT</a:t>
            </a:r>
            <a:r>
              <a:rPr lang="en-US" sz="1400" baseline="30000" dirty="0">
                <a:solidFill>
                  <a:srgbClr val="4D4D4D"/>
                </a:solidFill>
                <a:latin typeface="Arial" charset="0"/>
                <a:ea typeface="Arial" charset="0"/>
                <a:cs typeface="Arial" charset="0"/>
              </a:rPr>
              <a:t>®</a:t>
            </a:r>
            <a:r>
              <a:rPr lang="en-US" sz="1400" dirty="0">
                <a:solidFill>
                  <a:srgbClr val="4D4D4D"/>
                </a:solidFill>
                <a:latin typeface="Arial" charset="0"/>
                <a:ea typeface="Arial" charset="0"/>
                <a:cs typeface="Arial" charset="0"/>
              </a:rPr>
              <a:t> Success Throughout the School Year</a:t>
            </a:r>
          </a:p>
        </p:txBody>
      </p:sp>
    </p:spTree>
    <p:extLst>
      <p:ext uri="{BB962C8B-B14F-4D97-AF65-F5344CB8AC3E}">
        <p14:creationId xmlns:p14="http://schemas.microsoft.com/office/powerpoint/2010/main" val="31066630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727F558-5A4F-138B-6D67-E487700AF7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51A2929A-B67C-69AA-782C-C1BD9CAF5232}"/>
              </a:ext>
            </a:extLst>
          </p:cNvPr>
          <p:cNvSpPr txBox="1">
            <a:spLocks/>
          </p:cNvSpPr>
          <p:nvPr/>
        </p:nvSpPr>
        <p:spPr>
          <a:xfrm>
            <a:off x="838200" y="914400"/>
            <a:ext cx="10515600" cy="6627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solidFill>
                  <a:srgbClr val="ED1C24"/>
                </a:solidFill>
                <a:latin typeface="Arial" panose="020B0604020202020204" pitchFamily="34" charset="0"/>
                <a:ea typeface="Lato" charset="0"/>
                <a:cs typeface="Arial" panose="020B0604020202020204" pitchFamily="34" charset="0"/>
              </a:rPr>
              <a:t>TI Calculators Approved for the ACT</a:t>
            </a:r>
            <a:r>
              <a:rPr lang="en-US" sz="3700" baseline="30000" dirty="0">
                <a:solidFill>
                  <a:srgbClr val="ED1C24"/>
                </a:solidFill>
                <a:latin typeface="Arial" panose="020B0604020202020204" pitchFamily="34" charset="0"/>
                <a:ea typeface="Lato" charset="0"/>
                <a:cs typeface="Arial" panose="020B0604020202020204" pitchFamily="34" charset="0"/>
              </a:rPr>
              <a:t>®</a:t>
            </a:r>
            <a:r>
              <a:rPr lang="en-US" sz="4000" dirty="0">
                <a:solidFill>
                  <a:srgbClr val="ED1C24"/>
                </a:solidFill>
                <a:latin typeface="Arial" panose="020B0604020202020204" pitchFamily="34" charset="0"/>
                <a:ea typeface="Lato" charset="0"/>
                <a:cs typeface="Arial" panose="020B0604020202020204" pitchFamily="34" charset="0"/>
              </a:rPr>
              <a:t> Exams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81AAD9-27CC-E3C2-513F-FA661EF3B6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7955" y="1577182"/>
            <a:ext cx="10515600" cy="4351338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TI-83 Plus graphing calculator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TI-84 Plus graphing calculator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TI-84 Plus CE graphing calculator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TI-84 Plus CE Python graphing calculator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TI-Nspire™ CX graphing calculator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TI-Nspire™ CX II graphing calculator</a:t>
            </a:r>
          </a:p>
          <a:p>
            <a:r>
              <a:rPr lang="en-US" dirty="0"/>
              <a:t>All TI scientific and four-function calculators are approved.</a:t>
            </a:r>
          </a:p>
          <a:p>
            <a:pPr marL="0" indent="0" algn="ctr">
              <a:buNone/>
            </a:pPr>
            <a:r>
              <a:rPr lang="en-US" b="1" dirty="0">
                <a:solidFill>
                  <a:schemeClr val="tx2">
                    <a:lumMod val="75000"/>
                    <a:lumOff val="25000"/>
                  </a:schemeClr>
                </a:solidFill>
              </a:rPr>
              <a:t>See the ACT Calculator Policy for more details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D4E4519-AC25-27C8-FE82-1BF636C31F5E}"/>
              </a:ext>
            </a:extLst>
          </p:cNvPr>
          <p:cNvSpPr txBox="1"/>
          <p:nvPr/>
        </p:nvSpPr>
        <p:spPr>
          <a:xfrm>
            <a:off x="857955" y="146901"/>
            <a:ext cx="86453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4D4D4D"/>
                </a:solidFill>
                <a:latin typeface="Arial" charset="0"/>
                <a:ea typeface="Arial" charset="0"/>
                <a:cs typeface="Arial" charset="0"/>
              </a:rPr>
              <a:t>education.ti.com/webinars   | Scaffold Technology Skills for the ACT</a:t>
            </a:r>
            <a:r>
              <a:rPr lang="en-US" sz="1400" baseline="30000" dirty="0">
                <a:solidFill>
                  <a:srgbClr val="4D4D4D"/>
                </a:solidFill>
                <a:latin typeface="Arial" charset="0"/>
                <a:ea typeface="Arial" charset="0"/>
                <a:cs typeface="Arial" charset="0"/>
              </a:rPr>
              <a:t>®</a:t>
            </a:r>
            <a:r>
              <a:rPr lang="en-US" sz="1400" dirty="0">
                <a:solidFill>
                  <a:srgbClr val="4D4D4D"/>
                </a:solidFill>
                <a:latin typeface="Arial" charset="0"/>
                <a:ea typeface="Arial" charset="0"/>
                <a:cs typeface="Arial" charset="0"/>
              </a:rPr>
              <a:t> Success Throughout the School Year</a:t>
            </a:r>
          </a:p>
        </p:txBody>
      </p:sp>
    </p:spTree>
    <p:extLst>
      <p:ext uri="{BB962C8B-B14F-4D97-AF65-F5344CB8AC3E}">
        <p14:creationId xmlns:p14="http://schemas.microsoft.com/office/powerpoint/2010/main" val="42332591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EA8965B-E6BC-71DB-A254-8E0EE4956B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68C13561-6D5C-344D-481C-D37240FF9ECB}"/>
              </a:ext>
            </a:extLst>
          </p:cNvPr>
          <p:cNvSpPr txBox="1">
            <a:spLocks/>
          </p:cNvSpPr>
          <p:nvPr/>
        </p:nvSpPr>
        <p:spPr>
          <a:xfrm>
            <a:off x="838200" y="914400"/>
            <a:ext cx="10515600" cy="6627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solidFill>
                  <a:srgbClr val="ED1C24"/>
                </a:solidFill>
                <a:latin typeface="Arial" panose="020B0604020202020204" pitchFamily="34" charset="0"/>
                <a:ea typeface="Lato" charset="0"/>
                <a:cs typeface="Arial" panose="020B0604020202020204" pitchFamily="34" charset="0"/>
              </a:rPr>
              <a:t>Test Taking Strategies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9B6CCE-9017-FE61-313A-AAAAE8FE2B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7955" y="1934678"/>
            <a:ext cx="10515600" cy="3993842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sz="3600" dirty="0"/>
              <a:t>60 minutes to answer 60 questions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3600" dirty="0"/>
              <a:t>Questions generally increase in difficulty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3600" dirty="0"/>
              <a:t>30-60-90 seconds per problem or 10-20-30 minutes per group of 20 problems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3600" dirty="0"/>
              <a:t>Distractors are in order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3600" dirty="0"/>
              <a:t>Figures are generally drawn to scale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B233572-BBD1-3C1D-2CD4-7988C3403728}"/>
              </a:ext>
            </a:extLst>
          </p:cNvPr>
          <p:cNvSpPr txBox="1"/>
          <p:nvPr/>
        </p:nvSpPr>
        <p:spPr>
          <a:xfrm>
            <a:off x="857955" y="146901"/>
            <a:ext cx="86453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4D4D4D"/>
                </a:solidFill>
                <a:latin typeface="Arial" charset="0"/>
                <a:ea typeface="Arial" charset="0"/>
                <a:cs typeface="Arial" charset="0"/>
              </a:rPr>
              <a:t>education.ti.com/webinars   | Scaffold Technology Skills for the ACT</a:t>
            </a:r>
            <a:r>
              <a:rPr lang="en-US" sz="1400" baseline="30000" dirty="0">
                <a:solidFill>
                  <a:srgbClr val="4D4D4D"/>
                </a:solidFill>
                <a:latin typeface="Arial" charset="0"/>
                <a:ea typeface="Arial" charset="0"/>
                <a:cs typeface="Arial" charset="0"/>
              </a:rPr>
              <a:t>®</a:t>
            </a:r>
            <a:r>
              <a:rPr lang="en-US" sz="1400" dirty="0">
                <a:solidFill>
                  <a:srgbClr val="4D4D4D"/>
                </a:solidFill>
                <a:latin typeface="Arial" charset="0"/>
                <a:ea typeface="Arial" charset="0"/>
                <a:cs typeface="Arial" charset="0"/>
              </a:rPr>
              <a:t> Success Throughout the School Year</a:t>
            </a:r>
          </a:p>
        </p:txBody>
      </p:sp>
    </p:spTree>
    <p:extLst>
      <p:ext uri="{BB962C8B-B14F-4D97-AF65-F5344CB8AC3E}">
        <p14:creationId xmlns:p14="http://schemas.microsoft.com/office/powerpoint/2010/main" val="4045020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6FE0E7E-CE0E-443E-0384-810B5E5677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3BD44CB5-9A7F-FFC2-CA0A-F48334616781}"/>
              </a:ext>
            </a:extLst>
          </p:cNvPr>
          <p:cNvSpPr txBox="1">
            <a:spLocks/>
          </p:cNvSpPr>
          <p:nvPr/>
        </p:nvSpPr>
        <p:spPr>
          <a:xfrm>
            <a:off x="838200" y="914400"/>
            <a:ext cx="10515600" cy="6627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solidFill>
                  <a:srgbClr val="ED1C24"/>
                </a:solidFill>
                <a:latin typeface="Arial" panose="020B0604020202020204" pitchFamily="34" charset="0"/>
                <a:ea typeface="Lato" charset="0"/>
                <a:cs typeface="Arial" panose="020B0604020202020204" pitchFamily="34" charset="0"/>
              </a:rPr>
              <a:t>Substituting Values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6D97730C-047F-C5A9-04A0-9A62AC570C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72962"/>
            <a:ext cx="1621210" cy="1540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87173F4-F159-24E5-505E-F6D96AC1DDB2}"/>
              </a:ext>
            </a:extLst>
          </p:cNvPr>
          <p:cNvSpPr txBox="1"/>
          <p:nvPr/>
        </p:nvSpPr>
        <p:spPr>
          <a:xfrm flipH="1">
            <a:off x="994080" y="1899693"/>
            <a:ext cx="6693102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value of </a:t>
            </a:r>
            <a:r>
              <a:rPr 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makes the equation below true? 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 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x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+ 5 = 3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x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– 11 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 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 4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    B.  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 2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    C.  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 1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    D.     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1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    E.     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4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 startAt="5"/>
            </a:pPr>
            <a:endParaRPr lang="en-US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85E7E7-37B3-954B-8FAB-A21820C48428}"/>
              </a:ext>
            </a:extLst>
          </p:cNvPr>
          <p:cNvSpPr txBox="1"/>
          <p:nvPr/>
        </p:nvSpPr>
        <p:spPr>
          <a:xfrm>
            <a:off x="857955" y="146901"/>
            <a:ext cx="86453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4D4D4D"/>
                </a:solidFill>
                <a:latin typeface="Arial" charset="0"/>
                <a:ea typeface="Arial" charset="0"/>
                <a:cs typeface="Arial" charset="0"/>
              </a:rPr>
              <a:t>education.ti.com/webinars   | Scaffold Technology Skills for the ACT</a:t>
            </a:r>
            <a:r>
              <a:rPr lang="en-US" sz="1400" baseline="30000" dirty="0">
                <a:solidFill>
                  <a:srgbClr val="4D4D4D"/>
                </a:solidFill>
                <a:latin typeface="Arial" charset="0"/>
                <a:ea typeface="Arial" charset="0"/>
                <a:cs typeface="Arial" charset="0"/>
              </a:rPr>
              <a:t>®</a:t>
            </a:r>
            <a:r>
              <a:rPr lang="en-US" sz="1400" dirty="0">
                <a:solidFill>
                  <a:srgbClr val="4D4D4D"/>
                </a:solidFill>
                <a:latin typeface="Arial" charset="0"/>
                <a:ea typeface="Arial" charset="0"/>
                <a:cs typeface="Arial" charset="0"/>
              </a:rPr>
              <a:t> Success Throughout the School Year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A787837-E903-A37A-C9C4-EC10D6290C8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59524" y="3407798"/>
            <a:ext cx="3225129" cy="241884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0E7C83F-BEE0-3163-3B62-4684B0ED57B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32477" y="4398839"/>
            <a:ext cx="3265443" cy="245916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2F0ECC1-6362-FDF0-6A86-183CE63DD80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70686" y="843455"/>
            <a:ext cx="3265443" cy="241733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110FC01-7F97-2CA2-3834-508AD4C910C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932477" y="1862974"/>
            <a:ext cx="3265443" cy="2459161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443423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F33C0D9-BD9E-39E7-7B79-B4BD3C3B5D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78C63E5B-BC36-5318-255C-FC798C8BC339}"/>
              </a:ext>
            </a:extLst>
          </p:cNvPr>
          <p:cNvSpPr txBox="1">
            <a:spLocks/>
          </p:cNvSpPr>
          <p:nvPr/>
        </p:nvSpPr>
        <p:spPr>
          <a:xfrm>
            <a:off x="838200" y="914400"/>
            <a:ext cx="10515600" cy="6627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solidFill>
                  <a:srgbClr val="ED1C24"/>
                </a:solidFill>
                <a:latin typeface="Arial" panose="020B0604020202020204" pitchFamily="34" charset="0"/>
                <a:ea typeface="Lato" charset="0"/>
                <a:cs typeface="Arial" panose="020B0604020202020204" pitchFamily="34" charset="0"/>
              </a:rPr>
              <a:t>Substituting Values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0D910A07-B0CE-952C-E23B-1E3B015FF9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04" y="5383333"/>
            <a:ext cx="1543792" cy="1474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A1778E6-8E25-988C-91FB-447F5E2BFCF2}"/>
              </a:ext>
            </a:extLst>
          </p:cNvPr>
          <p:cNvSpPr txBox="1"/>
          <p:nvPr/>
        </p:nvSpPr>
        <p:spPr>
          <a:xfrm flipH="1">
            <a:off x="994080" y="1899693"/>
            <a:ext cx="6693102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value of </a:t>
            </a:r>
            <a:r>
              <a:rPr 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makes the equation below true? 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 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x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+ 5 = 3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x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– 11 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 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 4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    B.  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 2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    C.  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 1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    D.     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1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    E.     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4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 startAt="5"/>
            </a:pPr>
            <a:endParaRPr lang="en-US" b="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EA2CD84-680A-A964-4C8C-ABB6D4C9A6E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23654" y="976540"/>
            <a:ext cx="3167289" cy="238073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44A30DC-7954-A22A-6382-C4F0467689A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23654" y="3641573"/>
            <a:ext cx="3167289" cy="238073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FBAF0C7-D43C-8A78-F717-7CDDFBB2E3C4}"/>
              </a:ext>
            </a:extLst>
          </p:cNvPr>
          <p:cNvSpPr txBox="1"/>
          <p:nvPr/>
        </p:nvSpPr>
        <p:spPr>
          <a:xfrm>
            <a:off x="857955" y="146901"/>
            <a:ext cx="86453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4D4D4D"/>
                </a:solidFill>
                <a:latin typeface="Arial" charset="0"/>
                <a:ea typeface="Arial" charset="0"/>
                <a:cs typeface="Arial" charset="0"/>
              </a:rPr>
              <a:t>education.ti.com/webinars   | Scaffold Technology Skills for the ACT</a:t>
            </a:r>
            <a:r>
              <a:rPr lang="en-US" sz="1400" baseline="30000" dirty="0">
                <a:solidFill>
                  <a:srgbClr val="4D4D4D"/>
                </a:solidFill>
                <a:latin typeface="Arial" charset="0"/>
                <a:ea typeface="Arial" charset="0"/>
                <a:cs typeface="Arial" charset="0"/>
              </a:rPr>
              <a:t>®</a:t>
            </a:r>
            <a:r>
              <a:rPr lang="en-US" sz="1400" dirty="0">
                <a:solidFill>
                  <a:srgbClr val="4D4D4D"/>
                </a:solidFill>
                <a:latin typeface="Arial" charset="0"/>
                <a:ea typeface="Arial" charset="0"/>
                <a:cs typeface="Arial" charset="0"/>
              </a:rPr>
              <a:t> Success Throughout the School Year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1D6DA9A-D811-A2F1-C69F-C7DE0F1CEF2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91188" y="3214688"/>
            <a:ext cx="809625" cy="428625"/>
          </a:xfrm>
          <a:prstGeom prst="rect">
            <a:avLst/>
          </a:prstGeom>
        </p:spPr>
      </p:pic>
      <p:pic>
        <p:nvPicPr>
          <p:cNvPr id="9" name="Picture 8" descr="A white square with black lines and a black arrow&#10;&#10;Description automatically generated">
            <a:extLst>
              <a:ext uri="{FF2B5EF4-FFF2-40B4-BE49-F238E27FC236}">
                <a16:creationId xmlns:a16="http://schemas.microsoft.com/office/drawing/2014/main" id="{BB768A5C-164C-13A1-95F3-9029AE70FF5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91300" y="3067050"/>
            <a:ext cx="476250" cy="581025"/>
          </a:xfrm>
          <a:prstGeom prst="rect">
            <a:avLst/>
          </a:prstGeom>
        </p:spPr>
      </p:pic>
      <p:pic>
        <p:nvPicPr>
          <p:cNvPr id="10" name="Picture 9" descr="A screenshot of a calculator&#10;&#10;Description automatically generated">
            <a:extLst>
              <a:ext uri="{FF2B5EF4-FFF2-40B4-BE49-F238E27FC236}">
                <a16:creationId xmlns:a16="http://schemas.microsoft.com/office/drawing/2014/main" id="{5DF6D74C-8308-E7A5-DE98-9A2A32438F9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591175" y="3762375"/>
            <a:ext cx="1647825" cy="82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061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C353E3D-DB88-4939-29EE-23F8687A9B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C7F0C807-BDED-76B9-6D35-FC7D786942B0}"/>
              </a:ext>
            </a:extLst>
          </p:cNvPr>
          <p:cNvSpPr txBox="1">
            <a:spLocks/>
          </p:cNvSpPr>
          <p:nvPr/>
        </p:nvSpPr>
        <p:spPr>
          <a:xfrm>
            <a:off x="838200" y="914400"/>
            <a:ext cx="10515600" cy="6627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solidFill>
                  <a:srgbClr val="ED1C24"/>
                </a:solidFill>
                <a:latin typeface="Arial" panose="020B0604020202020204" pitchFamily="34" charset="0"/>
                <a:ea typeface="Lato" charset="0"/>
                <a:cs typeface="Arial" panose="020B0604020202020204" pitchFamily="34" charset="0"/>
              </a:rPr>
              <a:t>Composition of Functions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76503FA-ABF3-19C3-1CA0-F1CC4F96DC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17048"/>
            <a:ext cx="1621210" cy="1540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254D704-D921-8CD7-BD53-0CF0560AD3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87270" y="1475443"/>
            <a:ext cx="2751204" cy="2063403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85B6E03-16C7-9039-0982-649077D5665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87270" y="3858556"/>
            <a:ext cx="2751204" cy="2063403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014D6E4-B772-665E-10EA-1D4FD73F28FC}"/>
              </a:ext>
            </a:extLst>
          </p:cNvPr>
          <p:cNvSpPr txBox="1"/>
          <p:nvPr/>
        </p:nvSpPr>
        <p:spPr>
          <a:xfrm flipH="1">
            <a:off x="810604" y="1775466"/>
            <a:ext cx="7458909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21. 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Given functions  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f(x)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4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+ 3  and 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g(x)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4,  what  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is the value of  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f(g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3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))?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</a:p>
          <a:p>
            <a:endParaRPr 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 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 85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      B.  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 43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      C.  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 3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      D.     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23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      E.     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40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 startAt="5"/>
            </a:pPr>
            <a:endParaRPr lang="en-US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C3ABEC9-674C-781B-DC05-05EBDDDB88CE}"/>
              </a:ext>
            </a:extLst>
          </p:cNvPr>
          <p:cNvSpPr txBox="1"/>
          <p:nvPr/>
        </p:nvSpPr>
        <p:spPr>
          <a:xfrm>
            <a:off x="857955" y="146901"/>
            <a:ext cx="86453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4D4D4D"/>
                </a:solidFill>
                <a:latin typeface="Arial" charset="0"/>
                <a:ea typeface="Arial" charset="0"/>
                <a:cs typeface="Arial" charset="0"/>
              </a:rPr>
              <a:t>education.ti.com/webinars   | Scaffold Technology Skills for the ACT</a:t>
            </a:r>
            <a:r>
              <a:rPr lang="en-US" sz="1400" baseline="30000" dirty="0">
                <a:solidFill>
                  <a:srgbClr val="4D4D4D"/>
                </a:solidFill>
                <a:latin typeface="Arial" charset="0"/>
                <a:ea typeface="Arial" charset="0"/>
                <a:cs typeface="Arial" charset="0"/>
              </a:rPr>
              <a:t>®</a:t>
            </a:r>
            <a:r>
              <a:rPr lang="en-US" sz="1400" dirty="0">
                <a:solidFill>
                  <a:srgbClr val="4D4D4D"/>
                </a:solidFill>
                <a:latin typeface="Arial" charset="0"/>
                <a:ea typeface="Arial" charset="0"/>
                <a:cs typeface="Arial" charset="0"/>
              </a:rPr>
              <a:t> Success Throughout the School Year</a:t>
            </a:r>
          </a:p>
        </p:txBody>
      </p:sp>
    </p:spTree>
    <p:extLst>
      <p:ext uri="{BB962C8B-B14F-4D97-AF65-F5344CB8AC3E}">
        <p14:creationId xmlns:p14="http://schemas.microsoft.com/office/powerpoint/2010/main" val="4003529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36394</TotalTime>
  <Words>2738</Words>
  <Application>Microsoft Macintosh PowerPoint</Application>
  <PresentationFormat>Widescreen</PresentationFormat>
  <Paragraphs>362</Paragraphs>
  <Slides>34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1" baseType="lpstr">
      <vt:lpstr>Aptos</vt:lpstr>
      <vt:lpstr>Aptos Display</vt:lpstr>
      <vt:lpstr>Arial</vt:lpstr>
      <vt:lpstr>Calibri</vt:lpstr>
      <vt:lpstr>Cambria Math</vt:lpstr>
      <vt:lpstr>Times New Roman</vt:lpstr>
      <vt:lpstr>Office Theme</vt:lpstr>
      <vt:lpstr>Scaffold Technology Skills for ACT® Success Throughout the School Year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Kimberley Thomas</cp:lastModifiedBy>
  <cp:revision>535</cp:revision>
  <dcterms:created xsi:type="dcterms:W3CDTF">2021-06-29T20:36:52Z</dcterms:created>
  <dcterms:modified xsi:type="dcterms:W3CDTF">2024-08-27T02:40:54Z</dcterms:modified>
</cp:coreProperties>
</file>